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5"/>
  </p:notesMasterIdLst>
  <p:handoutMasterIdLst>
    <p:handoutMasterId r:id="rId146"/>
  </p:handoutMasterIdLst>
  <p:sldIdLst>
    <p:sldId id="256" r:id="rId2"/>
    <p:sldId id="292" r:id="rId3"/>
    <p:sldId id="398" r:id="rId4"/>
    <p:sldId id="407" r:id="rId5"/>
    <p:sldId id="406" r:id="rId6"/>
    <p:sldId id="400" r:id="rId7"/>
    <p:sldId id="401" r:id="rId8"/>
    <p:sldId id="404" r:id="rId9"/>
    <p:sldId id="399" r:id="rId10"/>
    <p:sldId id="408" r:id="rId11"/>
    <p:sldId id="409" r:id="rId12"/>
    <p:sldId id="410" r:id="rId13"/>
    <p:sldId id="411" r:id="rId14"/>
    <p:sldId id="403" r:id="rId15"/>
    <p:sldId id="412" r:id="rId16"/>
    <p:sldId id="413" r:id="rId17"/>
    <p:sldId id="416" r:id="rId18"/>
    <p:sldId id="414" r:id="rId19"/>
    <p:sldId id="415" r:id="rId20"/>
    <p:sldId id="417" r:id="rId21"/>
    <p:sldId id="418" r:id="rId22"/>
    <p:sldId id="419" r:id="rId23"/>
    <p:sldId id="420" r:id="rId24"/>
    <p:sldId id="421" r:id="rId25"/>
    <p:sldId id="422" r:id="rId26"/>
    <p:sldId id="423" r:id="rId27"/>
    <p:sldId id="424" r:id="rId28"/>
    <p:sldId id="405"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9" r:id="rId42"/>
    <p:sldId id="450" r:id="rId43"/>
    <p:sldId id="451" r:id="rId44"/>
    <p:sldId id="452" r:id="rId45"/>
    <p:sldId id="453" r:id="rId46"/>
    <p:sldId id="454" r:id="rId47"/>
    <p:sldId id="455" r:id="rId48"/>
    <p:sldId id="448" r:id="rId49"/>
    <p:sldId id="456" r:id="rId50"/>
    <p:sldId id="457" r:id="rId51"/>
    <p:sldId id="458" r:id="rId52"/>
    <p:sldId id="459" r:id="rId53"/>
    <p:sldId id="460" r:id="rId54"/>
    <p:sldId id="461" r:id="rId55"/>
    <p:sldId id="462" r:id="rId56"/>
    <p:sldId id="463" r:id="rId57"/>
    <p:sldId id="464" r:id="rId58"/>
    <p:sldId id="465" r:id="rId59"/>
    <p:sldId id="467" r:id="rId60"/>
    <p:sldId id="469" r:id="rId61"/>
    <p:sldId id="470" r:id="rId62"/>
    <p:sldId id="471" r:id="rId63"/>
    <p:sldId id="472" r:id="rId64"/>
    <p:sldId id="473" r:id="rId65"/>
    <p:sldId id="474" r:id="rId66"/>
    <p:sldId id="475" r:id="rId67"/>
    <p:sldId id="476" r:id="rId68"/>
    <p:sldId id="477" r:id="rId69"/>
    <p:sldId id="478" r:id="rId70"/>
    <p:sldId id="479" r:id="rId71"/>
    <p:sldId id="481" r:id="rId72"/>
    <p:sldId id="482" r:id="rId73"/>
    <p:sldId id="522" r:id="rId74"/>
    <p:sldId id="524" r:id="rId75"/>
    <p:sldId id="483" r:id="rId76"/>
    <p:sldId id="521" r:id="rId77"/>
    <p:sldId id="480" r:id="rId78"/>
    <p:sldId id="527" r:id="rId79"/>
    <p:sldId id="525" r:id="rId80"/>
    <p:sldId id="528" r:id="rId81"/>
    <p:sldId id="529" r:id="rId82"/>
    <p:sldId id="531" r:id="rId83"/>
    <p:sldId id="532" r:id="rId84"/>
    <p:sldId id="533" r:id="rId85"/>
    <p:sldId id="534" r:id="rId86"/>
    <p:sldId id="535" r:id="rId87"/>
    <p:sldId id="536" r:id="rId88"/>
    <p:sldId id="537" r:id="rId89"/>
    <p:sldId id="538" r:id="rId90"/>
    <p:sldId id="530" r:id="rId91"/>
    <p:sldId id="539" r:id="rId92"/>
    <p:sldId id="540" r:id="rId93"/>
    <p:sldId id="541" r:id="rId94"/>
    <p:sldId id="542" r:id="rId95"/>
    <p:sldId id="260" r:id="rId96"/>
    <p:sldId id="261" r:id="rId97"/>
    <p:sldId id="257" r:id="rId98"/>
    <p:sldId id="258" r:id="rId99"/>
    <p:sldId id="543" r:id="rId100"/>
    <p:sldId id="259" r:id="rId101"/>
    <p:sldId id="544" r:id="rId102"/>
    <p:sldId id="545" r:id="rId103"/>
    <p:sldId id="262" r:id="rId104"/>
    <p:sldId id="264" r:id="rId105"/>
    <p:sldId id="266" r:id="rId106"/>
    <p:sldId id="268" r:id="rId107"/>
    <p:sldId id="267" r:id="rId108"/>
    <p:sldId id="269" r:id="rId109"/>
    <p:sldId id="270" r:id="rId110"/>
    <p:sldId id="271" r:id="rId111"/>
    <p:sldId id="272" r:id="rId112"/>
    <p:sldId id="273" r:id="rId113"/>
    <p:sldId id="290" r:id="rId114"/>
    <p:sldId id="275" r:id="rId115"/>
    <p:sldId id="276" r:id="rId116"/>
    <p:sldId id="277" r:id="rId117"/>
    <p:sldId id="278" r:id="rId118"/>
    <p:sldId id="279" r:id="rId119"/>
    <p:sldId id="280" r:id="rId120"/>
    <p:sldId id="281" r:id="rId121"/>
    <p:sldId id="282" r:id="rId122"/>
    <p:sldId id="283" r:id="rId123"/>
    <p:sldId id="284" r:id="rId124"/>
    <p:sldId id="285" r:id="rId125"/>
    <p:sldId id="286" r:id="rId126"/>
    <p:sldId id="287" r:id="rId127"/>
    <p:sldId id="288" r:id="rId128"/>
    <p:sldId id="289" r:id="rId129"/>
    <p:sldId id="546" r:id="rId130"/>
    <p:sldId id="548" r:id="rId131"/>
    <p:sldId id="547" r:id="rId132"/>
    <p:sldId id="549" r:id="rId133"/>
    <p:sldId id="550" r:id="rId134"/>
    <p:sldId id="551" r:id="rId135"/>
    <p:sldId id="552" r:id="rId136"/>
    <p:sldId id="553" r:id="rId137"/>
    <p:sldId id="554" r:id="rId138"/>
    <p:sldId id="556" r:id="rId139"/>
    <p:sldId id="555" r:id="rId140"/>
    <p:sldId id="557" r:id="rId141"/>
    <p:sldId id="558" r:id="rId142"/>
    <p:sldId id="559" r:id="rId143"/>
    <p:sldId id="397"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3366"/>
    <a:srgbClr val="FF00FF"/>
    <a:srgbClr val="0000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2301" autoAdjust="0"/>
  </p:normalViewPr>
  <p:slideViewPr>
    <p:cSldViewPr>
      <p:cViewPr varScale="1">
        <p:scale>
          <a:sx n="93" d="100"/>
          <a:sy n="93" d="100"/>
        </p:scale>
        <p:origin x="2124"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1B98B6-28A3-42EF-9039-12AB1A555551}" type="datetimeFigureOut">
              <a:rPr lang="en-US" smtClean="0"/>
              <a:t>5/3/2025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8C4BE-D9B4-4E78-8734-7751C0C9DE95}" type="slidenum">
              <a:rPr lang="en-US" smtClean="0"/>
              <a:t>‹#›</a:t>
            </a:fld>
            <a:endParaRPr lang="en-US"/>
          </a:p>
        </p:txBody>
      </p:sp>
    </p:spTree>
    <p:extLst>
      <p:ext uri="{BB962C8B-B14F-4D97-AF65-F5344CB8AC3E}">
        <p14:creationId xmlns:p14="http://schemas.microsoft.com/office/powerpoint/2010/main" val="2446733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B2B1B1-579B-4CB6-9798-0F2CDEE5F975}" type="datetimeFigureOut">
              <a:rPr lang="en-US" smtClean="0"/>
              <a:t>5/3/2025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EDAD17-33F0-4D65-82A5-1BBB03DED615}" type="slidenum">
              <a:rPr lang="en-US" smtClean="0"/>
              <a:t>‹#›</a:t>
            </a:fld>
            <a:endParaRPr lang="en-US"/>
          </a:p>
        </p:txBody>
      </p:sp>
    </p:spTree>
    <p:extLst>
      <p:ext uri="{BB962C8B-B14F-4D97-AF65-F5344CB8AC3E}">
        <p14:creationId xmlns:p14="http://schemas.microsoft.com/office/powerpoint/2010/main" val="291244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2</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94</a:t>
            </a:fld>
            <a:endParaRPr lang="en-US"/>
          </a:p>
        </p:txBody>
      </p:sp>
    </p:spTree>
    <p:extLst>
      <p:ext uri="{BB962C8B-B14F-4D97-AF65-F5344CB8AC3E}">
        <p14:creationId xmlns:p14="http://schemas.microsoft.com/office/powerpoint/2010/main" val="38824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129</a:t>
            </a:fld>
            <a:endParaRPr lang="en-US"/>
          </a:p>
        </p:txBody>
      </p:sp>
    </p:spTree>
    <p:extLst>
      <p:ext uri="{BB962C8B-B14F-4D97-AF65-F5344CB8AC3E}">
        <p14:creationId xmlns:p14="http://schemas.microsoft.com/office/powerpoint/2010/main" val="83128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https://colab.research.google.com/github/ageron/handson-ml2/blob/master/02_end_to_end_machine_learning_project.ipynb#scrollTo=tLb7or7j1rMW</a:t>
            </a:r>
          </a:p>
        </p:txBody>
      </p:sp>
      <p:sp>
        <p:nvSpPr>
          <p:cNvPr id="4" name="Slide Number Placeholder 3"/>
          <p:cNvSpPr>
            <a:spLocks noGrp="1"/>
          </p:cNvSpPr>
          <p:nvPr>
            <p:ph type="sldNum" sz="quarter" idx="10"/>
          </p:nvPr>
        </p:nvSpPr>
        <p:spPr/>
        <p:txBody>
          <a:bodyPr/>
          <a:lstStyle/>
          <a:p>
            <a:fld id="{C74CF1EF-08E9-4CAE-8B3C-D98EE6374704}" type="slidenum">
              <a:rPr lang="en-US" smtClean="0"/>
              <a:t>143</a:t>
            </a:fld>
            <a:endParaRPr lang="en-US"/>
          </a:p>
        </p:txBody>
      </p:sp>
    </p:spTree>
    <p:extLst>
      <p:ext uri="{BB962C8B-B14F-4D97-AF65-F5344CB8AC3E}">
        <p14:creationId xmlns:p14="http://schemas.microsoft.com/office/powerpoint/2010/main" val="333411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3</a:t>
            </a:fld>
            <a:endParaRPr lang="en-US"/>
          </a:p>
        </p:txBody>
      </p:sp>
    </p:spTree>
    <p:extLst>
      <p:ext uri="{BB962C8B-B14F-4D97-AF65-F5344CB8AC3E}">
        <p14:creationId xmlns:p14="http://schemas.microsoft.com/office/powerpoint/2010/main" val="389192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https://www.ibm.com/think/topics/ensemble-learning</a:t>
            </a:r>
          </a:p>
        </p:txBody>
      </p:sp>
      <p:sp>
        <p:nvSpPr>
          <p:cNvPr id="4" name="Slide Number Placeholder 3"/>
          <p:cNvSpPr>
            <a:spLocks noGrp="1"/>
          </p:cNvSpPr>
          <p:nvPr>
            <p:ph type="sldNum" sz="quarter" idx="5"/>
          </p:nvPr>
        </p:nvSpPr>
        <p:spPr/>
        <p:txBody>
          <a:bodyPr/>
          <a:lstStyle/>
          <a:p>
            <a:fld id="{C1EDAD17-33F0-4D65-82A5-1BBB03DED615}" type="slidenum">
              <a:rPr lang="en-US" smtClean="0"/>
              <a:t>6</a:t>
            </a:fld>
            <a:endParaRPr lang="en-US"/>
          </a:p>
        </p:txBody>
      </p:sp>
    </p:spTree>
    <p:extLst>
      <p:ext uri="{BB962C8B-B14F-4D97-AF65-F5344CB8AC3E}">
        <p14:creationId xmlns:p14="http://schemas.microsoft.com/office/powerpoint/2010/main" val="85663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40C28"/>
                </a:solidFill>
                <a:effectLst/>
                <a:latin typeface="Google Sans"/>
              </a:rPr>
              <a:t>For classification tasks, the forest predicts by majority voting among trees, while for regression tasks, it averages the predictions</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26</a:t>
            </a:fld>
            <a:endParaRPr lang="en-US"/>
          </a:p>
        </p:txBody>
      </p:sp>
    </p:spTree>
    <p:extLst>
      <p:ext uri="{BB962C8B-B14F-4D97-AF65-F5344CB8AC3E}">
        <p14:creationId xmlns:p14="http://schemas.microsoft.com/office/powerpoint/2010/main" val="267876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4CF1EF-08E9-4CAE-8B3C-D98EE6374704}" type="slidenum">
              <a:rPr lang="en-US" smtClean="0"/>
              <a:t>71</a:t>
            </a:fld>
            <a:endParaRPr lang="en-US"/>
          </a:p>
        </p:txBody>
      </p:sp>
    </p:spTree>
    <p:extLst>
      <p:ext uri="{BB962C8B-B14F-4D97-AF65-F5344CB8AC3E}">
        <p14:creationId xmlns:p14="http://schemas.microsoft.com/office/powerpoint/2010/main" val="230399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cannot be directly applied to a regression or classification problem because unlike supervised learning, we have the input data but no corresponding output data. </a:t>
            </a:r>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72</a:t>
            </a:fld>
            <a:endParaRPr lang="en-US"/>
          </a:p>
        </p:txBody>
      </p:sp>
    </p:spTree>
    <p:extLst>
      <p:ext uri="{BB962C8B-B14F-4D97-AF65-F5344CB8AC3E}">
        <p14:creationId xmlns:p14="http://schemas.microsoft.com/office/powerpoint/2010/main" val="102701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75</a:t>
            </a:fld>
            <a:endParaRPr lang="en-US"/>
          </a:p>
        </p:txBody>
      </p:sp>
    </p:spTree>
    <p:extLst>
      <p:ext uri="{BB962C8B-B14F-4D97-AF65-F5344CB8AC3E}">
        <p14:creationId xmlns:p14="http://schemas.microsoft.com/office/powerpoint/2010/main" val="49707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77</a:t>
            </a:fld>
            <a:endParaRPr lang="en-US"/>
          </a:p>
        </p:txBody>
      </p:sp>
    </p:spTree>
    <p:extLst>
      <p:ext uri="{BB962C8B-B14F-4D97-AF65-F5344CB8AC3E}">
        <p14:creationId xmlns:p14="http://schemas.microsoft.com/office/powerpoint/2010/main" val="327961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1EDAD17-33F0-4D65-82A5-1BBB03DED615}" type="slidenum">
              <a:rPr lang="en-US" smtClean="0"/>
              <a:t>91</a:t>
            </a:fld>
            <a:endParaRPr lang="en-US"/>
          </a:p>
        </p:txBody>
      </p:sp>
    </p:spTree>
    <p:extLst>
      <p:ext uri="{BB962C8B-B14F-4D97-AF65-F5344CB8AC3E}">
        <p14:creationId xmlns:p14="http://schemas.microsoft.com/office/powerpoint/2010/main" val="145599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64514"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645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fld id="{7F9E7227-4EF5-451C-A232-86206D22A18F}" type="datetime3">
              <a:rPr lang="en-US" smtClean="0"/>
              <a:t>3 May 2025</a:t>
            </a:fld>
            <a:endParaRPr lang="en-US"/>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r>
              <a:rPr lang="en-US"/>
              <a:t>BMSCE</a:t>
            </a:r>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05964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48BC5FFA-C89B-4DED-BEE5-1EFF9E360FC7}" type="datetime3">
              <a:rPr lang="en-US" smtClean="0"/>
              <a:t>3 May 2025</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387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50FAB4A2-3D6F-44AA-88C6-B60601086562}" type="datetime3">
              <a:rPr lang="en-US" smtClean="0"/>
              <a:t>3 May 2025</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391981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fld id="{4539A928-6E45-4FF9-9FFF-A56D24942AE2}" type="datetime3">
              <a:rPr lang="en-US" smtClean="0"/>
              <a:t>3 May 2025</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966296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fld id="{59A993AC-6FC6-4FD7-BA84-6FD82A41DCAC}" type="datetime3">
              <a:rPr lang="en-US" smtClean="0"/>
              <a:t>3 May 2025</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51061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fld id="{E7B74757-691D-4E03-A573-7F55D9D60DC5}" type="datetime3">
              <a:rPr lang="en-US" smtClean="0"/>
              <a:t>3 May 2025</a:t>
            </a:fld>
            <a:endParaRPr lang="en-US"/>
          </a:p>
        </p:txBody>
      </p:sp>
      <p:sp>
        <p:nvSpPr>
          <p:cNvPr id="5" name="Rectangle 7"/>
          <p:cNvSpPr>
            <a:spLocks noGrp="1" noChangeArrowheads="1"/>
          </p:cNvSpPr>
          <p:nvPr>
            <p:ph type="ftr" sz="quarter" idx="11"/>
          </p:nvPr>
        </p:nvSpPr>
        <p:spPr>
          <a:ln/>
        </p:spPr>
        <p:txBody>
          <a:bodyPr/>
          <a:lstStyle>
            <a:lvl1pPr>
              <a:defRPr/>
            </a:lvl1pPr>
          </a:lstStyle>
          <a:p>
            <a:r>
              <a:rPr lang="en-US"/>
              <a:t>BMSCE</a:t>
            </a:r>
          </a:p>
        </p:txBody>
      </p:sp>
      <p:sp>
        <p:nvSpPr>
          <p:cNvPr id="6"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3635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fld id="{6D1CFAE8-E69C-4F51-B898-36B1B0D59E1C}" type="datetime3">
              <a:rPr lang="en-US" smtClean="0"/>
              <a:t>3 May 2025</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84474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fld id="{4C1B199F-D0C4-468A-B11A-3EADFB53AB3F}" type="datetime3">
              <a:rPr lang="en-US" smtClean="0"/>
              <a:t>3 May 2025</a:t>
            </a:fld>
            <a:endParaRPr lang="en-US"/>
          </a:p>
        </p:txBody>
      </p:sp>
      <p:sp>
        <p:nvSpPr>
          <p:cNvPr id="8" name="Rectangle 7"/>
          <p:cNvSpPr>
            <a:spLocks noGrp="1" noChangeArrowheads="1"/>
          </p:cNvSpPr>
          <p:nvPr>
            <p:ph type="ftr" sz="quarter" idx="11"/>
          </p:nvPr>
        </p:nvSpPr>
        <p:spPr>
          <a:ln/>
        </p:spPr>
        <p:txBody>
          <a:bodyPr/>
          <a:lstStyle>
            <a:lvl1pPr>
              <a:defRPr/>
            </a:lvl1pPr>
          </a:lstStyle>
          <a:p>
            <a:r>
              <a:rPr lang="en-US"/>
              <a:t>BMSCE</a:t>
            </a:r>
          </a:p>
        </p:txBody>
      </p:sp>
      <p:sp>
        <p:nvSpPr>
          <p:cNvPr id="9"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4296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fld id="{98EE3DD2-5D53-4CE2-AB41-29797E3AA645}" type="datetime3">
              <a:rPr lang="en-US" smtClean="0"/>
              <a:t>3 May 2025</a:t>
            </a:fld>
            <a:endParaRPr lang="en-US"/>
          </a:p>
        </p:txBody>
      </p:sp>
      <p:sp>
        <p:nvSpPr>
          <p:cNvPr id="4" name="Rectangle 7"/>
          <p:cNvSpPr>
            <a:spLocks noGrp="1" noChangeArrowheads="1"/>
          </p:cNvSpPr>
          <p:nvPr>
            <p:ph type="ftr" sz="quarter" idx="11"/>
          </p:nvPr>
        </p:nvSpPr>
        <p:spPr>
          <a:ln/>
        </p:spPr>
        <p:txBody>
          <a:bodyPr/>
          <a:lstStyle>
            <a:lvl1pPr>
              <a:defRPr/>
            </a:lvl1pPr>
          </a:lstStyle>
          <a:p>
            <a:r>
              <a:rPr lang="en-US"/>
              <a:t>BMSCE</a:t>
            </a:r>
          </a:p>
        </p:txBody>
      </p:sp>
      <p:sp>
        <p:nvSpPr>
          <p:cNvPr id="5"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236782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0B3A05EC-1D74-404D-A31E-6A823AFF8E24}" type="datetime3">
              <a:rPr lang="en-US" smtClean="0"/>
              <a:t>3 May 2025</a:t>
            </a:fld>
            <a:endParaRPr lang="en-US"/>
          </a:p>
        </p:txBody>
      </p:sp>
      <p:sp>
        <p:nvSpPr>
          <p:cNvPr id="3" name="Rectangle 7"/>
          <p:cNvSpPr>
            <a:spLocks noGrp="1" noChangeArrowheads="1"/>
          </p:cNvSpPr>
          <p:nvPr>
            <p:ph type="ftr" sz="quarter" idx="11"/>
          </p:nvPr>
        </p:nvSpPr>
        <p:spPr>
          <a:ln/>
        </p:spPr>
        <p:txBody>
          <a:bodyPr/>
          <a:lstStyle>
            <a:lvl1pPr>
              <a:defRPr/>
            </a:lvl1pPr>
          </a:lstStyle>
          <a:p>
            <a:r>
              <a:rPr lang="en-US"/>
              <a:t>BMSCE</a:t>
            </a:r>
          </a:p>
        </p:txBody>
      </p:sp>
      <p:sp>
        <p:nvSpPr>
          <p:cNvPr id="4"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58219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7B8568E2-F9B0-4DD6-9253-964BE11A6D1D}" type="datetime3">
              <a:rPr lang="en-US" smtClean="0"/>
              <a:t>3 May 2025</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1731217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fld id="{A312C06F-78D8-4190-8B4A-17ADC13EFA76}" type="datetime3">
              <a:rPr lang="en-US" smtClean="0"/>
              <a:t>3 May 2025</a:t>
            </a:fld>
            <a:endParaRPr lang="en-US"/>
          </a:p>
        </p:txBody>
      </p:sp>
      <p:sp>
        <p:nvSpPr>
          <p:cNvPr id="6" name="Rectangle 7"/>
          <p:cNvSpPr>
            <a:spLocks noGrp="1" noChangeArrowheads="1"/>
          </p:cNvSpPr>
          <p:nvPr>
            <p:ph type="ftr" sz="quarter" idx="11"/>
          </p:nvPr>
        </p:nvSpPr>
        <p:spPr>
          <a:ln/>
        </p:spPr>
        <p:txBody>
          <a:bodyPr/>
          <a:lstStyle>
            <a:lvl1pPr>
              <a:defRPr/>
            </a:lvl1pPr>
          </a:lstStyle>
          <a:p>
            <a:r>
              <a:rPr lang="en-US"/>
              <a:t>BMSCE</a:t>
            </a:r>
          </a:p>
        </p:txBody>
      </p:sp>
      <p:sp>
        <p:nvSpPr>
          <p:cNvPr id="7" name="Rectangle 8"/>
          <p:cNvSpPr>
            <a:spLocks noGrp="1" noChangeArrowheads="1"/>
          </p:cNvSpPr>
          <p:nvPr>
            <p:ph type="sldNum" sz="quarter" idx="12"/>
          </p:nvPr>
        </p:nvSpPr>
        <p:spPr>
          <a:ln/>
        </p:spPr>
        <p:txBody>
          <a:bodyPr/>
          <a:lstStyle>
            <a:lvl1pPr>
              <a:defRPr/>
            </a:lvl1pPr>
          </a:lstStyle>
          <a:p>
            <a:fld id="{BB2CE0DE-867F-455F-B20B-96D381B4AB71}" type="slidenum">
              <a:rPr lang="en-US" smtClean="0"/>
              <a:t>‹#›</a:t>
            </a:fld>
            <a:endParaRPr lang="en-US"/>
          </a:p>
        </p:txBody>
      </p:sp>
    </p:spTree>
    <p:extLst>
      <p:ext uri="{BB962C8B-B14F-4D97-AF65-F5344CB8AC3E}">
        <p14:creationId xmlns:p14="http://schemas.microsoft.com/office/powerpoint/2010/main" val="429277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152400"/>
            <a:ext cx="8001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66738" y="1219200"/>
            <a:ext cx="8001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4"/>
          <p:cNvSpPr>
            <a:spLocks noChangeArrowheads="1"/>
          </p:cNvSpPr>
          <p:nvPr/>
        </p:nvSpPr>
        <p:spPr bwMode="auto">
          <a:xfrm>
            <a:off x="590550" y="990600"/>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1029" name="Line 5"/>
          <p:cNvSpPr>
            <a:spLocks noChangeShapeType="1"/>
          </p:cNvSpPr>
          <p:nvPr/>
        </p:nvSpPr>
        <p:spPr bwMode="auto">
          <a:xfrm flipV="1">
            <a:off x="609600" y="6353175"/>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4" name="Rectangle 6"/>
          <p:cNvSpPr>
            <a:spLocks noGrp="1" noChangeArrowheads="1"/>
          </p:cNvSpPr>
          <p:nvPr>
            <p:ph type="dt" sz="half" idx="2"/>
          </p:nvPr>
        </p:nvSpPr>
        <p:spPr bwMode="auto">
          <a:xfrm>
            <a:off x="609600" y="6402388"/>
            <a:ext cx="1981200" cy="319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solidFill>
                  <a:srgbClr val="003366"/>
                </a:solidFill>
                <a:latin typeface="Arial" charset="0"/>
              </a:defRPr>
            </a:lvl1pPr>
          </a:lstStyle>
          <a:p>
            <a:fld id="{F8BABC88-18B9-4A4A-A062-184D643105BE}" type="datetime3">
              <a:rPr lang="en-US" smtClean="0"/>
              <a:t>3 May 2025</a:t>
            </a:fld>
            <a:endParaRPr lang="en-US"/>
          </a:p>
        </p:txBody>
      </p:sp>
      <p:sp>
        <p:nvSpPr>
          <p:cNvPr id="63495" name="Rectangle 7"/>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b="0">
                <a:latin typeface="Arial" charset="0"/>
              </a:defRPr>
            </a:lvl1pPr>
          </a:lstStyle>
          <a:p>
            <a:r>
              <a:rPr lang="en-US"/>
              <a:t>BMSCE</a:t>
            </a:r>
          </a:p>
        </p:txBody>
      </p:sp>
      <p:sp>
        <p:nvSpPr>
          <p:cNvPr id="63496" name="Rectangle 8"/>
          <p:cNvSpPr>
            <a:spLocks noGrp="1" noChangeArrowheads="1"/>
          </p:cNvSpPr>
          <p:nvPr>
            <p:ph type="sldNum" sz="quarter" idx="4"/>
          </p:nvPr>
        </p:nvSpPr>
        <p:spPr bwMode="auto">
          <a:xfrm>
            <a:off x="6553200" y="6400800"/>
            <a:ext cx="19812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solidFill>
                  <a:srgbClr val="003366"/>
                </a:solidFill>
                <a:latin typeface="Arial" charset="0"/>
              </a:defRPr>
            </a:lvl1pPr>
          </a:lstStyle>
          <a:p>
            <a:fld id="{BB2CE0DE-867F-455F-B20B-96D381B4AB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rtl="0" eaLnBrk="1" fontAlgn="base" hangingPunct="1">
        <a:spcBef>
          <a:spcPct val="0"/>
        </a:spcBef>
        <a:spcAft>
          <a:spcPct val="0"/>
        </a:spcAft>
        <a:defRPr sz="3200">
          <a:solidFill>
            <a:srgbClr val="003366"/>
          </a:solidFill>
          <a:latin typeface="+mj-lt"/>
          <a:ea typeface="+mj-ea"/>
          <a:cs typeface="+mj-cs"/>
        </a:defRPr>
      </a:lvl1pPr>
      <a:lvl2pPr algn="l" rtl="0" eaLnBrk="1" fontAlgn="base" hangingPunct="1">
        <a:spcBef>
          <a:spcPct val="0"/>
        </a:spcBef>
        <a:spcAft>
          <a:spcPct val="0"/>
        </a:spcAft>
        <a:defRPr sz="3200">
          <a:solidFill>
            <a:srgbClr val="003366"/>
          </a:solidFill>
          <a:latin typeface="Verdana" pitchFamily="34" charset="0"/>
        </a:defRPr>
      </a:lvl2pPr>
      <a:lvl3pPr algn="l" rtl="0" eaLnBrk="1" fontAlgn="base" hangingPunct="1">
        <a:spcBef>
          <a:spcPct val="0"/>
        </a:spcBef>
        <a:spcAft>
          <a:spcPct val="0"/>
        </a:spcAft>
        <a:defRPr sz="3200">
          <a:solidFill>
            <a:srgbClr val="003366"/>
          </a:solidFill>
          <a:latin typeface="Verdana" pitchFamily="34" charset="0"/>
        </a:defRPr>
      </a:lvl3pPr>
      <a:lvl4pPr algn="l" rtl="0" eaLnBrk="1" fontAlgn="base" hangingPunct="1">
        <a:spcBef>
          <a:spcPct val="0"/>
        </a:spcBef>
        <a:spcAft>
          <a:spcPct val="0"/>
        </a:spcAft>
        <a:defRPr sz="3200">
          <a:solidFill>
            <a:srgbClr val="003366"/>
          </a:solidFill>
          <a:latin typeface="Verdana" pitchFamily="34" charset="0"/>
        </a:defRPr>
      </a:lvl4pPr>
      <a:lvl5pPr algn="l" rtl="0" eaLnBrk="1" fontAlgn="base" hangingPunct="1">
        <a:spcBef>
          <a:spcPct val="0"/>
        </a:spcBef>
        <a:spcAft>
          <a:spcPct val="0"/>
        </a:spcAft>
        <a:defRPr sz="3200">
          <a:solidFill>
            <a:srgbClr val="003366"/>
          </a:solidFill>
          <a:latin typeface="Verdana" pitchFamily="34" charset="0"/>
        </a:defRPr>
      </a:lvl5pPr>
      <a:lvl6pPr marL="457200" algn="l" rtl="0" eaLnBrk="1" fontAlgn="base" hangingPunct="1">
        <a:spcBef>
          <a:spcPct val="0"/>
        </a:spcBef>
        <a:spcAft>
          <a:spcPct val="0"/>
        </a:spcAft>
        <a:defRPr sz="3800">
          <a:solidFill>
            <a:schemeClr val="tx2"/>
          </a:solidFill>
          <a:latin typeface="Verdana" pitchFamily="34" charset="0"/>
        </a:defRPr>
      </a:lvl6pPr>
      <a:lvl7pPr marL="914400" algn="l" rtl="0" eaLnBrk="1" fontAlgn="base" hangingPunct="1">
        <a:spcBef>
          <a:spcPct val="0"/>
        </a:spcBef>
        <a:spcAft>
          <a:spcPct val="0"/>
        </a:spcAft>
        <a:defRPr sz="3800">
          <a:solidFill>
            <a:schemeClr val="tx2"/>
          </a:solidFill>
          <a:latin typeface="Verdana" pitchFamily="34" charset="0"/>
        </a:defRPr>
      </a:lvl7pPr>
      <a:lvl8pPr marL="1371600" algn="l" rtl="0" eaLnBrk="1" fontAlgn="base" hangingPunct="1">
        <a:spcBef>
          <a:spcPct val="0"/>
        </a:spcBef>
        <a:spcAft>
          <a:spcPct val="0"/>
        </a:spcAft>
        <a:defRPr sz="3800">
          <a:solidFill>
            <a:schemeClr val="tx2"/>
          </a:solidFill>
          <a:latin typeface="Verdana" pitchFamily="34" charset="0"/>
        </a:defRPr>
      </a:lvl8pPr>
      <a:lvl9pPr marL="1828800" algn="l" rtl="0" eaLnBrk="1" fontAlgn="base" hangingPunct="1">
        <a:spcBef>
          <a:spcPct val="0"/>
        </a:spcBef>
        <a:spcAft>
          <a:spcPct val="0"/>
        </a:spcAft>
        <a:defRPr sz="3800">
          <a:solidFill>
            <a:schemeClr val="tx2"/>
          </a:solidFill>
          <a:latin typeface="Verdana" pitchFamily="34" charset="0"/>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3000">
          <a:solidFill>
            <a:srgbClr val="003366"/>
          </a:solidFill>
          <a:latin typeface="+mn-lt"/>
          <a:ea typeface="+mn-ea"/>
          <a:cs typeface="+mn-cs"/>
        </a:defRPr>
      </a:lvl1pPr>
      <a:lvl2pPr marL="908050" indent="-436563" algn="l" rtl="0" eaLnBrk="1" fontAlgn="base" hangingPunct="1">
        <a:spcBef>
          <a:spcPct val="20000"/>
        </a:spcBef>
        <a:spcAft>
          <a:spcPct val="0"/>
        </a:spcAft>
        <a:buClr>
          <a:schemeClr val="accent2"/>
        </a:buClr>
        <a:buFont typeface="Wingdings" pitchFamily="2" charset="2"/>
        <a:buChar char="n"/>
        <a:defRPr sz="2600">
          <a:solidFill>
            <a:srgbClr val="003366"/>
          </a:solidFill>
          <a:latin typeface="+mn-lt"/>
        </a:defRPr>
      </a:lvl2pPr>
      <a:lvl3pPr marL="1304925" indent="-395288" algn="l" rtl="0" eaLnBrk="1" fontAlgn="base" hangingPunct="1">
        <a:spcBef>
          <a:spcPct val="20000"/>
        </a:spcBef>
        <a:spcAft>
          <a:spcPct val="0"/>
        </a:spcAft>
        <a:buClr>
          <a:schemeClr val="accent2"/>
        </a:buClr>
        <a:buFont typeface="Wingdings" pitchFamily="2" charset="2"/>
        <a:buChar char="o"/>
        <a:defRPr sz="2300">
          <a:solidFill>
            <a:srgbClr val="003366"/>
          </a:solidFill>
          <a:latin typeface="+mn-lt"/>
        </a:defRPr>
      </a:lvl3pPr>
      <a:lvl4pPr marL="1693863" indent="-387350" algn="l" rtl="0" eaLnBrk="1" fontAlgn="base" hangingPunct="1">
        <a:spcBef>
          <a:spcPct val="20000"/>
        </a:spcBef>
        <a:spcAft>
          <a:spcPct val="0"/>
        </a:spcAft>
        <a:buClr>
          <a:schemeClr val="accent2"/>
        </a:buClr>
        <a:buFont typeface="Wingdings" pitchFamily="2" charset="2"/>
        <a:buChar char="n"/>
        <a:defRPr sz="2000">
          <a:solidFill>
            <a:srgbClr val="003366"/>
          </a:solidFill>
          <a:latin typeface="+mn-lt"/>
        </a:defRPr>
      </a:lvl4pPr>
      <a:lvl5pPr marL="2093913" indent="-398463" algn="l" rtl="0" eaLnBrk="1" fontAlgn="base" hangingPunct="1">
        <a:spcBef>
          <a:spcPct val="25000"/>
        </a:spcBef>
        <a:spcAft>
          <a:spcPct val="0"/>
        </a:spcAft>
        <a:buClr>
          <a:schemeClr val="accent2"/>
        </a:buClr>
        <a:buFont typeface="Wingdings" pitchFamily="2" charset="2"/>
        <a:buChar char="§"/>
        <a:defRPr sz="2000">
          <a:solidFill>
            <a:srgbClr val="003366"/>
          </a:solidFill>
          <a:latin typeface="+mn-lt"/>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blog.paperspace.com/dimension-reduction-with-multi-dimension-scaling/"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2.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7.gif"/><Relationship Id="rId2" Type="http://schemas.openxmlformats.org/officeDocument/2006/relationships/image" Target="../media/image116.gif"/><Relationship Id="rId1" Type="http://schemas.openxmlformats.org/officeDocument/2006/relationships/slideLayout" Target="../slideLayouts/slideLayout2.xml"/><Relationship Id="rId4" Type="http://schemas.openxmlformats.org/officeDocument/2006/relationships/image" Target="../media/image118.gif"/></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22.gif"/><Relationship Id="rId1" Type="http://schemas.openxmlformats.org/officeDocument/2006/relationships/slideLayout" Target="../slideLayouts/slideLayout2.xml"/><Relationship Id="rId5" Type="http://schemas.openxmlformats.org/officeDocument/2006/relationships/image" Target="../media/image125.gif"/><Relationship Id="rId4" Type="http://schemas.openxmlformats.org/officeDocument/2006/relationships/image" Target="../media/image124.gif"/></Relationships>
</file>

<file path=ppt/slides/_rels/slide124.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gif"/><Relationship Id="rId1" Type="http://schemas.openxmlformats.org/officeDocument/2006/relationships/slideLayout" Target="../slideLayouts/slideLayout2.xml"/><Relationship Id="rId6" Type="http://schemas.openxmlformats.org/officeDocument/2006/relationships/image" Target="../media/image134.gif"/><Relationship Id="rId5" Type="http://schemas.openxmlformats.org/officeDocument/2006/relationships/image" Target="../media/image133.gif"/><Relationship Id="rId4" Type="http://schemas.openxmlformats.org/officeDocument/2006/relationships/image" Target="../media/image132.gif"/></Relationships>
</file>

<file path=ppt/slides/_rels/slide12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3.png"/><Relationship Id="rId4" Type="http://schemas.openxmlformats.org/officeDocument/2006/relationships/image" Target="../media/image140.png"/></Relationships>
</file>

<file path=ppt/slides/_rels/slide13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3.png"/><Relationship Id="rId4" Type="http://schemas.openxmlformats.org/officeDocument/2006/relationships/image" Target="../media/image140.png"/></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0.png"/><Relationship Id="rId7" Type="http://schemas.openxmlformats.org/officeDocument/2006/relationships/image" Target="../media/image149.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3.png"/><Relationship Id="rId9" Type="http://schemas.openxmlformats.org/officeDocument/2006/relationships/image" Target="../media/image152.png"/></Relationships>
</file>

<file path=ppt/slides/_rels/slide13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43.png"/><Relationship Id="rId7"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7.png"/><Relationship Id="rId4" Type="http://schemas.openxmlformats.org/officeDocument/2006/relationships/image" Target="../media/image148.png"/><Relationship Id="rId9" Type="http://schemas.openxmlformats.org/officeDocument/2006/relationships/image" Target="../media/image157.png"/></Relationships>
</file>

<file path=ppt/slides/_rels/slide14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3.png"/><Relationship Id="rId7"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7.png"/><Relationship Id="rId4" Type="http://schemas.openxmlformats.org/officeDocument/2006/relationships/image" Target="../media/image148.png"/></Relationships>
</file>

<file path=ppt/slides/_rels/slide1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1.png"/></Relationships>
</file>

<file path=ppt/slides/_rels/slide5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Machine Learning</a:t>
            </a:r>
            <a:br>
              <a:rPr lang="en-US" sz="3600" dirty="0"/>
            </a:br>
            <a:r>
              <a:rPr lang="en-US" sz="3600" dirty="0"/>
              <a:t>23CS6PCMAL</a:t>
            </a:r>
          </a:p>
        </p:txBody>
      </p:sp>
      <p:sp>
        <p:nvSpPr>
          <p:cNvPr id="3" name="Subtitle 2"/>
          <p:cNvSpPr>
            <a:spLocks noGrp="1"/>
          </p:cNvSpPr>
          <p:nvPr>
            <p:ph type="subTitle" idx="1"/>
          </p:nvPr>
        </p:nvSpPr>
        <p:spPr/>
        <p:txBody>
          <a:bodyPr/>
          <a:lstStyle/>
          <a:p>
            <a:endParaRPr lang="en-US" dirty="0"/>
          </a:p>
        </p:txBody>
      </p:sp>
      <p:sp>
        <p:nvSpPr>
          <p:cNvPr id="4" name="Date Placeholder 3"/>
          <p:cNvSpPr>
            <a:spLocks noGrp="1"/>
          </p:cNvSpPr>
          <p:nvPr>
            <p:ph type="dt" sz="half" idx="10"/>
          </p:nvPr>
        </p:nvSpPr>
        <p:spPr/>
        <p:txBody>
          <a:bodyPr/>
          <a:lstStyle/>
          <a:p>
            <a:fld id="{190A4EF2-FE72-4450-9781-7BCA6ECEFCBD}" type="datetime3">
              <a:rPr lang="en-US" smtClean="0"/>
              <a:t>3 May 2025</a:t>
            </a:fld>
            <a:endParaRPr lang="en-US"/>
          </a:p>
        </p:txBody>
      </p:sp>
      <p:sp>
        <p:nvSpPr>
          <p:cNvPr id="5" name="Footer Placeholder 4"/>
          <p:cNvSpPr>
            <a:spLocks noGrp="1"/>
          </p:cNvSpPr>
          <p:nvPr>
            <p:ph type="ftr" sz="quarter" idx="11"/>
          </p:nvPr>
        </p:nvSpPr>
        <p:spPr/>
        <p:txBody>
          <a:bodyPr/>
          <a:lstStyle/>
          <a:p>
            <a:r>
              <a:rPr lang="en-US"/>
              <a:t>BMSCE</a:t>
            </a:r>
          </a:p>
        </p:txBody>
      </p:sp>
      <p:sp>
        <p:nvSpPr>
          <p:cNvPr id="6" name="Slide Number Placeholder 5"/>
          <p:cNvSpPr>
            <a:spLocks noGrp="1"/>
          </p:cNvSpPr>
          <p:nvPr>
            <p:ph type="sldNum" sz="quarter" idx="12"/>
          </p:nvPr>
        </p:nvSpPr>
        <p:spPr/>
        <p:txBody>
          <a:bodyPr/>
          <a:lstStyle/>
          <a:p>
            <a:fld id="{BB2CE0DE-867F-455F-B20B-96D381B4AB71}" type="slidenum">
              <a:rPr lang="en-US" smtClean="0"/>
              <a:t>1</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0" y="4953000"/>
            <a:ext cx="1219200" cy="1199671"/>
          </a:xfrm>
          <a:prstGeom prst="rect">
            <a:avLst/>
          </a:prstGeom>
        </p:spPr>
      </p:pic>
    </p:spTree>
    <p:extLst>
      <p:ext uri="{BB962C8B-B14F-4D97-AF65-F5344CB8AC3E}">
        <p14:creationId xmlns:p14="http://schemas.microsoft.com/office/powerpoint/2010/main" val="2360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967E-E304-E767-5A5A-F2218EE6F666}"/>
              </a:ext>
            </a:extLst>
          </p:cNvPr>
          <p:cNvSpPr>
            <a:spLocks noGrp="1"/>
          </p:cNvSpPr>
          <p:nvPr>
            <p:ph type="title"/>
          </p:nvPr>
        </p:nvSpPr>
        <p:spPr/>
        <p:txBody>
          <a:bodyPr/>
          <a:lstStyle/>
          <a:p>
            <a:r>
              <a:rPr lang="en-IN" dirty="0"/>
              <a:t>Hard Voting</a:t>
            </a:r>
          </a:p>
        </p:txBody>
      </p:sp>
      <p:sp>
        <p:nvSpPr>
          <p:cNvPr id="3" name="Content Placeholder 2">
            <a:extLst>
              <a:ext uri="{FF2B5EF4-FFF2-40B4-BE49-F238E27FC236}">
                <a16:creationId xmlns:a16="http://schemas.microsoft.com/office/drawing/2014/main" id="{CE53F892-6A40-3ACA-B19F-542F888C2F04}"/>
              </a:ext>
            </a:extLst>
          </p:cNvPr>
          <p:cNvSpPr>
            <a:spLocks noGrp="1"/>
          </p:cNvSpPr>
          <p:nvPr>
            <p:ph idx="1"/>
          </p:nvPr>
        </p:nvSpPr>
        <p:spPr/>
        <p:txBody>
          <a:bodyPr/>
          <a:lstStyle/>
          <a:p>
            <a:pPr marL="0" indent="0" algn="just">
              <a:buNone/>
            </a:pPr>
            <a:r>
              <a:rPr lang="en-US" sz="1800" i="0" dirty="0">
                <a:solidFill>
                  <a:srgbClr val="242424"/>
                </a:solidFill>
                <a:effectLst/>
                <a:latin typeface="source-serif-pro"/>
              </a:rPr>
              <a:t>Hard voting is the simplest approach. Each classifier makes a prediction, and the ensemble’s prediction is simply the </a:t>
            </a:r>
            <a:r>
              <a:rPr lang="en-US" sz="1800" b="1" i="0" dirty="0">
                <a:solidFill>
                  <a:srgbClr val="242424"/>
                </a:solidFill>
                <a:effectLst/>
                <a:latin typeface="source-serif-pro"/>
              </a:rPr>
              <a:t>majority vote</a:t>
            </a:r>
            <a:r>
              <a:rPr lang="en-US" sz="1800" i="0" dirty="0">
                <a:solidFill>
                  <a:srgbClr val="242424"/>
                </a:solidFill>
                <a:effectLst/>
                <a:latin typeface="source-serif-pro"/>
              </a:rPr>
              <a:t>. </a:t>
            </a:r>
          </a:p>
          <a:p>
            <a:pPr marL="0" indent="0" algn="just">
              <a:buNone/>
            </a:pPr>
            <a:r>
              <a:rPr lang="en-US" sz="1800" b="0" i="0" dirty="0">
                <a:solidFill>
                  <a:srgbClr val="242424"/>
                </a:solidFill>
                <a:effectLst/>
                <a:latin typeface="source-serif-pro"/>
              </a:rPr>
              <a:t>For example, if three classifiers predict that an image is of a cat and one classifier predicts that it is of a deer, the ensemble’s prediction will be that the image is of a cat.</a:t>
            </a:r>
            <a:endParaRPr lang="en-IN" sz="1800" dirty="0"/>
          </a:p>
        </p:txBody>
      </p:sp>
      <p:sp>
        <p:nvSpPr>
          <p:cNvPr id="4" name="Date Placeholder 3">
            <a:extLst>
              <a:ext uri="{FF2B5EF4-FFF2-40B4-BE49-F238E27FC236}">
                <a16:creationId xmlns:a16="http://schemas.microsoft.com/office/drawing/2014/main" id="{40EC9506-0311-FB8C-6DF1-470BA58F2C12}"/>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27001BA-DAE7-5E21-4BE3-D4E4C58E80D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CFA269E-B59E-ACC8-1DB0-A64DD3A1A39F}"/>
              </a:ext>
            </a:extLst>
          </p:cNvPr>
          <p:cNvSpPr>
            <a:spLocks noGrp="1"/>
          </p:cNvSpPr>
          <p:nvPr>
            <p:ph type="sldNum" sz="quarter" idx="12"/>
          </p:nvPr>
        </p:nvSpPr>
        <p:spPr/>
        <p:txBody>
          <a:bodyPr/>
          <a:lstStyle/>
          <a:p>
            <a:fld id="{BB2CE0DE-867F-455F-B20B-96D381B4AB71}" type="slidenum">
              <a:rPr lang="en-US" smtClean="0"/>
              <a:t>10</a:t>
            </a:fld>
            <a:endParaRPr lang="en-US"/>
          </a:p>
        </p:txBody>
      </p:sp>
      <p:pic>
        <p:nvPicPr>
          <p:cNvPr id="7" name="Picture 6">
            <a:extLst>
              <a:ext uri="{FF2B5EF4-FFF2-40B4-BE49-F238E27FC236}">
                <a16:creationId xmlns:a16="http://schemas.microsoft.com/office/drawing/2014/main" id="{D7D1EAE5-B47B-58F1-FA30-20F4933A2E36}"/>
              </a:ext>
            </a:extLst>
          </p:cNvPr>
          <p:cNvPicPr>
            <a:picLocks noChangeAspect="1"/>
          </p:cNvPicPr>
          <p:nvPr/>
        </p:nvPicPr>
        <p:blipFill>
          <a:blip r:embed="rId2"/>
          <a:stretch>
            <a:fillRect/>
          </a:stretch>
        </p:blipFill>
        <p:spPr>
          <a:xfrm>
            <a:off x="2247900" y="2490421"/>
            <a:ext cx="4648200" cy="4231054"/>
          </a:xfrm>
          <a:prstGeom prst="rect">
            <a:avLst/>
          </a:prstGeom>
        </p:spPr>
      </p:pic>
    </p:spTree>
    <p:extLst>
      <p:ext uri="{BB962C8B-B14F-4D97-AF65-F5344CB8AC3E}">
        <p14:creationId xmlns:p14="http://schemas.microsoft.com/office/powerpoint/2010/main" val="1618400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11C7-1CFF-8D20-60C5-7F97E987C5C5}"/>
              </a:ext>
            </a:extLst>
          </p:cNvPr>
          <p:cNvSpPr>
            <a:spLocks noGrp="1"/>
          </p:cNvSpPr>
          <p:nvPr>
            <p:ph type="title"/>
          </p:nvPr>
        </p:nvSpPr>
        <p:spPr>
          <a:xfrm>
            <a:off x="628650" y="1131094"/>
            <a:ext cx="7886700" cy="697064"/>
          </a:xfrm>
        </p:spPr>
        <p:txBody>
          <a:bodyPr>
            <a:normAutofit/>
          </a:bodyPr>
          <a:lstStyle/>
          <a:p>
            <a:r>
              <a:rPr lang="en-US" sz="3000" b="1" dirty="0">
                <a:solidFill>
                  <a:srgbClr val="C00000"/>
                </a:solidFill>
                <a:latin typeface="Open Sans" panose="020B0606030504020204" pitchFamily="34" charset="0"/>
              </a:rPr>
              <a:t>Dimensionality</a:t>
            </a:r>
            <a:r>
              <a:rPr lang="en-US" sz="3000" dirty="0">
                <a:solidFill>
                  <a:srgbClr val="C00000"/>
                </a:solidFill>
              </a:rPr>
              <a:t> </a:t>
            </a:r>
            <a:r>
              <a:rPr lang="en-US" sz="3000" b="1" dirty="0">
                <a:solidFill>
                  <a:srgbClr val="C00000"/>
                </a:solidFill>
                <a:latin typeface="Open Sans" panose="020B0606030504020204" pitchFamily="34" charset="0"/>
              </a:rPr>
              <a:t>Reduction Techniques</a:t>
            </a:r>
            <a:endParaRPr lang="en-IN" sz="3000" b="1" dirty="0">
              <a:solidFill>
                <a:srgbClr val="C00000"/>
              </a:solidFill>
              <a:latin typeface="Open Sans" panose="020B0606030504020204" pitchFamily="34" charset="0"/>
            </a:endParaRPr>
          </a:p>
        </p:txBody>
      </p:sp>
      <p:sp>
        <p:nvSpPr>
          <p:cNvPr id="3" name="Content Placeholder 2">
            <a:extLst>
              <a:ext uri="{FF2B5EF4-FFF2-40B4-BE49-F238E27FC236}">
                <a16:creationId xmlns:a16="http://schemas.microsoft.com/office/drawing/2014/main" id="{E1D3A7C4-3C74-793D-BE6F-35FDD8CE1689}"/>
              </a:ext>
            </a:extLst>
          </p:cNvPr>
          <p:cNvSpPr>
            <a:spLocks noGrp="1"/>
          </p:cNvSpPr>
          <p:nvPr>
            <p:ph idx="1"/>
          </p:nvPr>
        </p:nvSpPr>
        <p:spPr>
          <a:xfrm>
            <a:off x="628650" y="1951448"/>
            <a:ext cx="7886700" cy="3538525"/>
          </a:xfrm>
        </p:spPr>
        <p:txBody>
          <a:bodyPr>
            <a:normAutofit fontScale="92500"/>
          </a:bodyPr>
          <a:lstStyle/>
          <a:p>
            <a:pPr marL="0" indent="0">
              <a:buNone/>
            </a:pPr>
            <a:r>
              <a:rPr lang="en-US" sz="2475" dirty="0"/>
              <a:t>The various techniques used for dimensionality reduction include:</a:t>
            </a:r>
          </a:p>
          <a:p>
            <a:pPr lvl="1">
              <a:lnSpc>
                <a:spcPts val="2025"/>
              </a:lnSpc>
              <a:spcAft>
                <a:spcPts val="563"/>
              </a:spcAft>
            </a:pPr>
            <a:r>
              <a:rPr lang="en-IN" sz="2175" dirty="0"/>
              <a:t>Principal Component Analysis (PCA)</a:t>
            </a:r>
          </a:p>
          <a:p>
            <a:pPr lvl="1">
              <a:lnSpc>
                <a:spcPts val="2025"/>
              </a:lnSpc>
              <a:spcAft>
                <a:spcPts val="563"/>
              </a:spcAft>
            </a:pPr>
            <a:r>
              <a:rPr lang="en-IN" sz="2175" dirty="0"/>
              <a:t>Linear Discriminant Analysis (LDA)</a:t>
            </a:r>
          </a:p>
          <a:p>
            <a:pPr lvl="1">
              <a:lnSpc>
                <a:spcPts val="2025"/>
              </a:lnSpc>
              <a:spcAft>
                <a:spcPts val="563"/>
              </a:spcAft>
            </a:pPr>
            <a:r>
              <a:rPr lang="en-IN" sz="2175" dirty="0"/>
              <a:t>Generalized Discriminant Analysis (GDA)</a:t>
            </a:r>
          </a:p>
          <a:p>
            <a:pPr lvl="1">
              <a:lnSpc>
                <a:spcPts val="2025"/>
              </a:lnSpc>
              <a:spcAft>
                <a:spcPts val="563"/>
              </a:spcAft>
            </a:pPr>
            <a:r>
              <a:rPr lang="en-IN" sz="2175" u="sng" dirty="0">
                <a:hlinkClick r:id="rId2">
                  <a:extLst>
                    <a:ext uri="{A12FA001-AC4F-418D-AE19-62706E023703}">
                      <ahyp:hlinkClr xmlns:ahyp="http://schemas.microsoft.com/office/drawing/2018/hyperlinkcolor" val="tx"/>
                    </a:ext>
                  </a:extLst>
                </a:hlinkClick>
              </a:rPr>
              <a:t>Multi-Dimension Scaling (MDS)</a:t>
            </a:r>
            <a:endParaRPr lang="en-IN" sz="2175" u="sng" dirty="0"/>
          </a:p>
          <a:p>
            <a:pPr lvl="1">
              <a:lnSpc>
                <a:spcPts val="2025"/>
              </a:lnSpc>
              <a:spcAft>
                <a:spcPts val="563"/>
              </a:spcAft>
            </a:pPr>
            <a:r>
              <a:rPr lang="en-IN" sz="2175" dirty="0"/>
              <a:t>LLE</a:t>
            </a:r>
          </a:p>
          <a:p>
            <a:pPr lvl="1">
              <a:lnSpc>
                <a:spcPts val="2025"/>
              </a:lnSpc>
              <a:spcAft>
                <a:spcPts val="563"/>
              </a:spcAft>
            </a:pPr>
            <a:r>
              <a:rPr lang="en-IN" sz="2175" dirty="0" err="1"/>
              <a:t>IsoMap</a:t>
            </a:r>
            <a:endParaRPr lang="en-IN" sz="2175" dirty="0"/>
          </a:p>
          <a:p>
            <a:pPr lvl="1">
              <a:lnSpc>
                <a:spcPts val="2025"/>
              </a:lnSpc>
              <a:spcAft>
                <a:spcPts val="563"/>
              </a:spcAft>
            </a:pPr>
            <a:r>
              <a:rPr lang="en-IN" sz="2175" dirty="0"/>
              <a:t>Autoencoders</a:t>
            </a:r>
          </a:p>
          <a:p>
            <a:endParaRPr lang="en-IN" dirty="0"/>
          </a:p>
        </p:txBody>
      </p:sp>
    </p:spTree>
    <p:extLst>
      <p:ext uri="{BB962C8B-B14F-4D97-AF65-F5344CB8AC3E}">
        <p14:creationId xmlns:p14="http://schemas.microsoft.com/office/powerpoint/2010/main" val="3179988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3CA6-06DC-4866-8A98-29E5A88769E8}"/>
              </a:ext>
            </a:extLst>
          </p:cNvPr>
          <p:cNvSpPr>
            <a:spLocks noGrp="1"/>
          </p:cNvSpPr>
          <p:nvPr>
            <p:ph type="title"/>
          </p:nvPr>
        </p:nvSpPr>
        <p:spPr/>
        <p:txBody>
          <a:bodyPr/>
          <a:lstStyle/>
          <a:p>
            <a:r>
              <a:rPr lang="en-US" sz="2000" dirty="0"/>
              <a:t>What is Principal Component Analysis (PCA) ?</a:t>
            </a:r>
            <a:endParaRPr lang="en-IN" sz="2000" dirty="0"/>
          </a:p>
        </p:txBody>
      </p:sp>
      <p:sp>
        <p:nvSpPr>
          <p:cNvPr id="3" name="Content Placeholder 2">
            <a:extLst>
              <a:ext uri="{FF2B5EF4-FFF2-40B4-BE49-F238E27FC236}">
                <a16:creationId xmlns:a16="http://schemas.microsoft.com/office/drawing/2014/main" id="{9E37C47F-D3CF-4E05-8B66-A54A53F6DF45}"/>
              </a:ext>
            </a:extLst>
          </p:cNvPr>
          <p:cNvSpPr>
            <a:spLocks noGrp="1"/>
          </p:cNvSpPr>
          <p:nvPr>
            <p:ph idx="1"/>
          </p:nvPr>
        </p:nvSpPr>
        <p:spPr/>
        <p:txBody>
          <a:bodyPr/>
          <a:lstStyle/>
          <a:p>
            <a:pPr marL="0" indent="0" algn="just">
              <a:buNone/>
            </a:pPr>
            <a:r>
              <a:rPr lang="en-US" sz="1800" dirty="0"/>
              <a:t>Principal component analysis, or PCA, is a dimensionality reduction method that is often used to reduce the dimensionality of large data sets, by transforming a large set of variables into a smaller one that still contains most of the information in the large set.</a:t>
            </a:r>
            <a:endParaRPr lang="en-IN" sz="1800" dirty="0"/>
          </a:p>
        </p:txBody>
      </p:sp>
      <p:sp>
        <p:nvSpPr>
          <p:cNvPr id="4" name="Date Placeholder 3">
            <a:extLst>
              <a:ext uri="{FF2B5EF4-FFF2-40B4-BE49-F238E27FC236}">
                <a16:creationId xmlns:a16="http://schemas.microsoft.com/office/drawing/2014/main" id="{19358167-9839-42A8-8CE1-A8AA0CE40B6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5CB083C-EA70-47E9-805A-12AD03A0EB7D}"/>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80B6A1CC-3982-4DDE-9D88-8C1868616764}"/>
              </a:ext>
            </a:extLst>
          </p:cNvPr>
          <p:cNvSpPr>
            <a:spLocks noGrp="1"/>
          </p:cNvSpPr>
          <p:nvPr>
            <p:ph type="sldNum" sz="quarter" idx="12"/>
          </p:nvPr>
        </p:nvSpPr>
        <p:spPr/>
        <p:txBody>
          <a:bodyPr/>
          <a:lstStyle/>
          <a:p>
            <a:fld id="{BB2CE0DE-867F-455F-B20B-96D381B4AB71}" type="slidenum">
              <a:rPr lang="en-US" smtClean="0"/>
              <a:t>101</a:t>
            </a:fld>
            <a:endParaRPr lang="en-US"/>
          </a:p>
        </p:txBody>
      </p:sp>
    </p:spTree>
    <p:extLst>
      <p:ext uri="{BB962C8B-B14F-4D97-AF65-F5344CB8AC3E}">
        <p14:creationId xmlns:p14="http://schemas.microsoft.com/office/powerpoint/2010/main" val="1972510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9586-308D-4A3A-92C5-CA2886CAF0B0}"/>
              </a:ext>
            </a:extLst>
          </p:cNvPr>
          <p:cNvSpPr>
            <a:spLocks noGrp="1"/>
          </p:cNvSpPr>
          <p:nvPr>
            <p:ph type="title"/>
          </p:nvPr>
        </p:nvSpPr>
        <p:spPr/>
        <p:txBody>
          <a:bodyPr/>
          <a:lstStyle/>
          <a:p>
            <a:r>
              <a:rPr lang="en-US" dirty="0"/>
              <a:t>What is Principal Component ?</a:t>
            </a:r>
            <a:endParaRPr lang="en-IN" dirty="0"/>
          </a:p>
        </p:txBody>
      </p:sp>
      <p:sp>
        <p:nvSpPr>
          <p:cNvPr id="3" name="Content Placeholder 2">
            <a:extLst>
              <a:ext uri="{FF2B5EF4-FFF2-40B4-BE49-F238E27FC236}">
                <a16:creationId xmlns:a16="http://schemas.microsoft.com/office/drawing/2014/main" id="{AAB33CE5-D8AD-41EC-A133-F1BBE74B0721}"/>
              </a:ext>
            </a:extLst>
          </p:cNvPr>
          <p:cNvSpPr>
            <a:spLocks noGrp="1"/>
          </p:cNvSpPr>
          <p:nvPr>
            <p:ph idx="1"/>
          </p:nvPr>
        </p:nvSpPr>
        <p:spPr/>
        <p:txBody>
          <a:bodyPr/>
          <a:lstStyle/>
          <a:p>
            <a:pPr marL="0" indent="0" algn="just">
              <a:buNone/>
            </a:pPr>
            <a:r>
              <a:rPr lang="en-US" sz="1400" b="0" i="0" dirty="0">
                <a:solidFill>
                  <a:srgbClr val="3A3B41"/>
                </a:solidFill>
                <a:effectLst/>
                <a:latin typeface="Georgia" panose="02040502050405020303" pitchFamily="18" charset="0"/>
              </a:rPr>
              <a:t>Principal components are new variables that are constructed as linear combinations or mixtures of the initial variables. </a:t>
            </a:r>
          </a:p>
          <a:p>
            <a:pPr marL="0" indent="0" algn="just">
              <a:buNone/>
            </a:pPr>
            <a:r>
              <a:rPr lang="en-US" sz="1400" b="0" i="0" dirty="0">
                <a:solidFill>
                  <a:srgbClr val="3A3B41"/>
                </a:solidFill>
                <a:effectLst/>
                <a:latin typeface="Georgia" panose="02040502050405020303" pitchFamily="18" charset="0"/>
              </a:rPr>
              <a:t>These combinations are done in such a way that the new variables (i.e., principal components) are uncorrelated and most of the information within the initial variables is squeezed or compressed into the first components. </a:t>
            </a:r>
          </a:p>
          <a:p>
            <a:pPr marL="0" indent="0" algn="just">
              <a:buNone/>
            </a:pPr>
            <a:r>
              <a:rPr lang="en-US" sz="1400" b="0" i="0" dirty="0">
                <a:solidFill>
                  <a:srgbClr val="3A3B41"/>
                </a:solidFill>
                <a:effectLst/>
                <a:latin typeface="Georgia" panose="02040502050405020303" pitchFamily="18" charset="0"/>
              </a:rPr>
              <a:t>So, the idea is 10-dimensional data gives you 10 principal components, but PCA tries to put maximum possible information in the first component, then maximum remaining information in the second and so on, until having something like shown in the scree plot below.</a:t>
            </a:r>
            <a:endParaRPr lang="en-IN" sz="1400" dirty="0"/>
          </a:p>
        </p:txBody>
      </p:sp>
      <p:sp>
        <p:nvSpPr>
          <p:cNvPr id="4" name="Date Placeholder 3">
            <a:extLst>
              <a:ext uri="{FF2B5EF4-FFF2-40B4-BE49-F238E27FC236}">
                <a16:creationId xmlns:a16="http://schemas.microsoft.com/office/drawing/2014/main" id="{80748C0C-C285-4928-A5AF-A1D9891E4FC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6A3B3B0-E64C-48E7-B867-27CD04F8A3C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CE8A441-9B87-4E24-B6F3-EBA323243A87}"/>
              </a:ext>
            </a:extLst>
          </p:cNvPr>
          <p:cNvSpPr>
            <a:spLocks noGrp="1"/>
          </p:cNvSpPr>
          <p:nvPr>
            <p:ph type="sldNum" sz="quarter" idx="12"/>
          </p:nvPr>
        </p:nvSpPr>
        <p:spPr/>
        <p:txBody>
          <a:bodyPr/>
          <a:lstStyle/>
          <a:p>
            <a:fld id="{BB2CE0DE-867F-455F-B20B-96D381B4AB71}" type="slidenum">
              <a:rPr lang="en-US" smtClean="0"/>
              <a:t>102</a:t>
            </a:fld>
            <a:endParaRPr lang="en-US"/>
          </a:p>
        </p:txBody>
      </p:sp>
      <p:pic>
        <p:nvPicPr>
          <p:cNvPr id="7" name="Picture 6">
            <a:extLst>
              <a:ext uri="{FF2B5EF4-FFF2-40B4-BE49-F238E27FC236}">
                <a16:creationId xmlns:a16="http://schemas.microsoft.com/office/drawing/2014/main" id="{32D3BF09-9256-42F6-A81B-D9A2DA4ECB43}"/>
              </a:ext>
            </a:extLst>
          </p:cNvPr>
          <p:cNvPicPr>
            <a:picLocks noChangeAspect="1"/>
          </p:cNvPicPr>
          <p:nvPr/>
        </p:nvPicPr>
        <p:blipFill>
          <a:blip r:embed="rId2"/>
          <a:stretch>
            <a:fillRect/>
          </a:stretch>
        </p:blipFill>
        <p:spPr>
          <a:xfrm>
            <a:off x="1629310" y="3280822"/>
            <a:ext cx="4963444" cy="3424777"/>
          </a:xfrm>
          <a:prstGeom prst="rect">
            <a:avLst/>
          </a:prstGeom>
        </p:spPr>
      </p:pic>
    </p:spTree>
    <p:extLst>
      <p:ext uri="{BB962C8B-B14F-4D97-AF65-F5344CB8AC3E}">
        <p14:creationId xmlns:p14="http://schemas.microsoft.com/office/powerpoint/2010/main" val="3263478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DA4C-3161-D6F7-96E7-CC75BCDD3418}"/>
              </a:ext>
            </a:extLst>
          </p:cNvPr>
          <p:cNvSpPr>
            <a:spLocks noGrp="1"/>
          </p:cNvSpPr>
          <p:nvPr>
            <p:ph type="title"/>
          </p:nvPr>
        </p:nvSpPr>
        <p:spPr>
          <a:xfrm>
            <a:off x="533400" y="381000"/>
            <a:ext cx="7886700" cy="473601"/>
          </a:xfrm>
        </p:spPr>
        <p:txBody>
          <a:bodyPr>
            <a:normAutofit fontScale="90000"/>
          </a:bodyPr>
          <a:lstStyle/>
          <a:p>
            <a:pPr algn="l"/>
            <a:r>
              <a:rPr lang="en-IN" b="1" i="0" dirty="0">
                <a:solidFill>
                  <a:srgbClr val="FF0000"/>
                </a:solidFill>
                <a:effectLst/>
                <a:latin typeface="+mn-lt"/>
              </a:rPr>
              <a:t> Principal Component Analysis (PCA)</a:t>
            </a:r>
          </a:p>
        </p:txBody>
      </p:sp>
      <p:sp>
        <p:nvSpPr>
          <p:cNvPr id="3" name="Content Placeholder 2">
            <a:extLst>
              <a:ext uri="{FF2B5EF4-FFF2-40B4-BE49-F238E27FC236}">
                <a16:creationId xmlns:a16="http://schemas.microsoft.com/office/drawing/2014/main" id="{4327EC5F-668E-EB44-6655-41D91C5818CA}"/>
              </a:ext>
            </a:extLst>
          </p:cNvPr>
          <p:cNvSpPr>
            <a:spLocks noGrp="1"/>
          </p:cNvSpPr>
          <p:nvPr>
            <p:ph idx="1"/>
          </p:nvPr>
        </p:nvSpPr>
        <p:spPr>
          <a:xfrm>
            <a:off x="533400" y="1371600"/>
            <a:ext cx="7886700" cy="3638698"/>
          </a:xfrm>
        </p:spPr>
        <p:txBody>
          <a:bodyPr>
            <a:normAutofit fontScale="55000" lnSpcReduction="20000"/>
          </a:bodyPr>
          <a:lstStyle/>
          <a:p>
            <a:pPr algn="just">
              <a:lnSpc>
                <a:spcPct val="120000"/>
              </a:lnSpc>
            </a:pPr>
            <a:r>
              <a:rPr lang="en-US" b="0" i="0" dirty="0">
                <a:solidFill>
                  <a:srgbClr val="242424"/>
                </a:solidFill>
                <a:effectLst/>
              </a:rPr>
              <a:t>PCA is a </a:t>
            </a:r>
            <a:r>
              <a:rPr lang="en-US" b="1" i="0" dirty="0">
                <a:solidFill>
                  <a:srgbClr val="242424"/>
                </a:solidFill>
                <a:effectLst/>
              </a:rPr>
              <a:t>linear dimensionality reduction technique </a:t>
            </a:r>
            <a:r>
              <a:rPr lang="en-US" b="0" i="0" dirty="0">
                <a:solidFill>
                  <a:srgbClr val="242424"/>
                </a:solidFill>
                <a:effectLst/>
              </a:rPr>
              <a:t>which converts a set of correlated features in the high dimensional space into a series of uncorrelated features in the low dimensional space.</a:t>
            </a:r>
          </a:p>
          <a:p>
            <a:pPr algn="just">
              <a:lnSpc>
                <a:spcPct val="120000"/>
              </a:lnSpc>
            </a:pPr>
            <a:r>
              <a:rPr lang="en-US" b="0" i="0" dirty="0">
                <a:solidFill>
                  <a:srgbClr val="242424"/>
                </a:solidFill>
                <a:effectLst/>
              </a:rPr>
              <a:t>These uncorrelated new features are also called </a:t>
            </a:r>
            <a:r>
              <a:rPr lang="en-US" b="1" i="0" dirty="0">
                <a:solidFill>
                  <a:srgbClr val="242424"/>
                </a:solidFill>
                <a:effectLst/>
              </a:rPr>
              <a:t>principal components</a:t>
            </a:r>
            <a:r>
              <a:rPr lang="en-US" b="0" i="0" dirty="0">
                <a:solidFill>
                  <a:srgbClr val="242424"/>
                </a:solidFill>
                <a:effectLst/>
              </a:rPr>
              <a:t>. </a:t>
            </a:r>
          </a:p>
          <a:p>
            <a:pPr algn="just">
              <a:lnSpc>
                <a:spcPct val="120000"/>
              </a:lnSpc>
            </a:pPr>
            <a:r>
              <a:rPr lang="en-US" dirty="0">
                <a:solidFill>
                  <a:srgbClr val="242424"/>
                </a:solidFill>
              </a:rPr>
              <a:t>PCA </a:t>
            </a:r>
            <a:r>
              <a:rPr lang="en-US" b="0" i="0" dirty="0">
                <a:solidFill>
                  <a:srgbClr val="242424"/>
                </a:solidFill>
                <a:effectLst/>
              </a:rPr>
              <a:t>is an orthogonal linear transformation which means that all the principal components are perpendicular to each other. </a:t>
            </a:r>
          </a:p>
          <a:p>
            <a:pPr lvl="1" algn="just">
              <a:lnSpc>
                <a:spcPct val="120000"/>
              </a:lnSpc>
            </a:pPr>
            <a:r>
              <a:rPr lang="en-US" b="0" i="0" dirty="0">
                <a:solidFill>
                  <a:srgbClr val="242424"/>
                </a:solidFill>
                <a:effectLst/>
              </a:rPr>
              <a:t>Each principal component captures a different aspect of the data’s variation.</a:t>
            </a:r>
          </a:p>
          <a:p>
            <a:pPr lvl="1" algn="just">
              <a:lnSpc>
                <a:spcPct val="120000"/>
              </a:lnSpc>
            </a:pPr>
            <a:r>
              <a:rPr lang="en-US" b="0" i="0" dirty="0">
                <a:solidFill>
                  <a:srgbClr val="242424"/>
                </a:solidFill>
                <a:effectLst/>
              </a:rPr>
              <a:t>They don’t repeat or overlap in the information they carry</a:t>
            </a:r>
          </a:p>
          <a:p>
            <a:pPr algn="just">
              <a:lnSpc>
                <a:spcPct val="120000"/>
              </a:lnSpc>
            </a:pPr>
            <a:r>
              <a:rPr lang="en-US" b="0" i="0" dirty="0">
                <a:solidFill>
                  <a:srgbClr val="242424"/>
                </a:solidFill>
                <a:effectLst/>
              </a:rPr>
              <a:t>It transforms the data in such a way that the first component tries to explain maximum variance from the original data</a:t>
            </a:r>
            <a:endParaRPr lang="en-IN" dirty="0"/>
          </a:p>
        </p:txBody>
      </p:sp>
    </p:spTree>
    <p:extLst>
      <p:ext uri="{BB962C8B-B14F-4D97-AF65-F5344CB8AC3E}">
        <p14:creationId xmlns:p14="http://schemas.microsoft.com/office/powerpoint/2010/main" val="34854075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F7018-B422-CBE2-6FB9-CCAFE134C9A4}"/>
              </a:ext>
            </a:extLst>
          </p:cNvPr>
          <p:cNvPicPr>
            <a:picLocks noChangeAspect="1"/>
          </p:cNvPicPr>
          <p:nvPr/>
        </p:nvPicPr>
        <p:blipFill>
          <a:blip r:embed="rId2"/>
          <a:stretch>
            <a:fillRect/>
          </a:stretch>
        </p:blipFill>
        <p:spPr>
          <a:xfrm>
            <a:off x="635244" y="997224"/>
            <a:ext cx="3936756" cy="3615242"/>
          </a:xfrm>
          <a:prstGeom prst="rect">
            <a:avLst/>
          </a:prstGeom>
        </p:spPr>
      </p:pic>
      <p:pic>
        <p:nvPicPr>
          <p:cNvPr id="7" name="Picture 6">
            <a:extLst>
              <a:ext uri="{FF2B5EF4-FFF2-40B4-BE49-F238E27FC236}">
                <a16:creationId xmlns:a16="http://schemas.microsoft.com/office/drawing/2014/main" id="{8FE5E237-A81D-8EB0-C3A5-4B89AE7CAB5D}"/>
              </a:ext>
            </a:extLst>
          </p:cNvPr>
          <p:cNvPicPr>
            <a:picLocks noChangeAspect="1"/>
          </p:cNvPicPr>
          <p:nvPr/>
        </p:nvPicPr>
        <p:blipFill>
          <a:blip r:embed="rId3"/>
          <a:stretch>
            <a:fillRect/>
          </a:stretch>
        </p:blipFill>
        <p:spPr>
          <a:xfrm>
            <a:off x="5627100" y="997224"/>
            <a:ext cx="2409860" cy="2298206"/>
          </a:xfrm>
          <a:prstGeom prst="rect">
            <a:avLst/>
          </a:prstGeom>
        </p:spPr>
      </p:pic>
      <p:pic>
        <p:nvPicPr>
          <p:cNvPr id="9" name="Picture 8">
            <a:extLst>
              <a:ext uri="{FF2B5EF4-FFF2-40B4-BE49-F238E27FC236}">
                <a16:creationId xmlns:a16="http://schemas.microsoft.com/office/drawing/2014/main" id="{4FF9E080-6FDF-E864-D8C5-71EEDD68016A}"/>
              </a:ext>
            </a:extLst>
          </p:cNvPr>
          <p:cNvPicPr>
            <a:picLocks noChangeAspect="1"/>
          </p:cNvPicPr>
          <p:nvPr/>
        </p:nvPicPr>
        <p:blipFill>
          <a:blip r:embed="rId4"/>
          <a:stretch>
            <a:fillRect/>
          </a:stretch>
        </p:blipFill>
        <p:spPr>
          <a:xfrm>
            <a:off x="6302094" y="3371080"/>
            <a:ext cx="1378937" cy="1771898"/>
          </a:xfrm>
          <a:prstGeom prst="rect">
            <a:avLst/>
          </a:prstGeom>
        </p:spPr>
      </p:pic>
      <p:sp>
        <p:nvSpPr>
          <p:cNvPr id="10" name="TextBox 9">
            <a:extLst>
              <a:ext uri="{FF2B5EF4-FFF2-40B4-BE49-F238E27FC236}">
                <a16:creationId xmlns:a16="http://schemas.microsoft.com/office/drawing/2014/main" id="{5049161D-C325-7812-DEE8-1CE86C136307}"/>
              </a:ext>
            </a:extLst>
          </p:cNvPr>
          <p:cNvSpPr txBox="1"/>
          <p:nvPr/>
        </p:nvSpPr>
        <p:spPr>
          <a:xfrm>
            <a:off x="785972" y="5218629"/>
            <a:ext cx="7150814" cy="738664"/>
          </a:xfrm>
          <a:prstGeom prst="rect">
            <a:avLst/>
          </a:prstGeom>
          <a:solidFill>
            <a:schemeClr val="accent2">
              <a:lumMod val="20000"/>
              <a:lumOff val="80000"/>
            </a:schemeClr>
          </a:solidFill>
        </p:spPr>
        <p:txBody>
          <a:bodyPr wrap="square" rtlCol="0">
            <a:spAutoFit/>
          </a:bodyPr>
          <a:lstStyle/>
          <a:p>
            <a:pPr algn="ctr"/>
            <a:r>
              <a:rPr lang="en-US" sz="2100" dirty="0"/>
              <a:t>The main idea of PCA is to reduce the number of dimensions by finding principal components</a:t>
            </a:r>
            <a:endParaRPr lang="en-IN" sz="2100" dirty="0"/>
          </a:p>
        </p:txBody>
      </p:sp>
    </p:spTree>
    <p:extLst>
      <p:ext uri="{BB962C8B-B14F-4D97-AF65-F5344CB8AC3E}">
        <p14:creationId xmlns:p14="http://schemas.microsoft.com/office/powerpoint/2010/main" val="305454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CD35CD-8D3E-507C-F8A4-0AAF452791B6}"/>
              </a:ext>
            </a:extLst>
          </p:cNvPr>
          <p:cNvPicPr>
            <a:picLocks noChangeAspect="1"/>
          </p:cNvPicPr>
          <p:nvPr/>
        </p:nvPicPr>
        <p:blipFill>
          <a:blip r:embed="rId2"/>
          <a:stretch>
            <a:fillRect/>
          </a:stretch>
        </p:blipFill>
        <p:spPr>
          <a:xfrm>
            <a:off x="321412" y="957994"/>
            <a:ext cx="3587888" cy="3269555"/>
          </a:xfrm>
          <a:prstGeom prst="rect">
            <a:avLst/>
          </a:prstGeom>
        </p:spPr>
      </p:pic>
      <p:sp>
        <p:nvSpPr>
          <p:cNvPr id="6" name="TextBox 5">
            <a:extLst>
              <a:ext uri="{FF2B5EF4-FFF2-40B4-BE49-F238E27FC236}">
                <a16:creationId xmlns:a16="http://schemas.microsoft.com/office/drawing/2014/main" id="{4871C9B3-EB1D-318B-4B7E-73EC9CCC7F52}"/>
              </a:ext>
            </a:extLst>
          </p:cNvPr>
          <p:cNvSpPr txBox="1"/>
          <p:nvPr/>
        </p:nvSpPr>
        <p:spPr>
          <a:xfrm>
            <a:off x="804297" y="4371010"/>
            <a:ext cx="2730014" cy="738664"/>
          </a:xfrm>
          <a:prstGeom prst="rect">
            <a:avLst/>
          </a:prstGeom>
          <a:noFill/>
        </p:spPr>
        <p:txBody>
          <a:bodyPr wrap="square" rtlCol="0">
            <a:spAutoFit/>
          </a:bodyPr>
          <a:lstStyle/>
          <a:p>
            <a:r>
              <a:rPr lang="en-US" sz="2100" dirty="0"/>
              <a:t>City Vs Cost of Living</a:t>
            </a:r>
            <a:endParaRPr lang="en-IN" sz="2100" dirty="0"/>
          </a:p>
        </p:txBody>
      </p:sp>
      <p:sp>
        <p:nvSpPr>
          <p:cNvPr id="7" name="TextBox 6">
            <a:extLst>
              <a:ext uri="{FF2B5EF4-FFF2-40B4-BE49-F238E27FC236}">
                <a16:creationId xmlns:a16="http://schemas.microsoft.com/office/drawing/2014/main" id="{B02FA9F7-CA6D-433C-87BE-7B97DCC9CD20}"/>
              </a:ext>
            </a:extLst>
          </p:cNvPr>
          <p:cNvSpPr txBox="1"/>
          <p:nvPr/>
        </p:nvSpPr>
        <p:spPr>
          <a:xfrm>
            <a:off x="480345" y="5202007"/>
            <a:ext cx="3721814" cy="923330"/>
          </a:xfrm>
          <a:prstGeom prst="rect">
            <a:avLst/>
          </a:prstGeom>
          <a:solidFill>
            <a:schemeClr val="accent2">
              <a:lumMod val="20000"/>
              <a:lumOff val="80000"/>
            </a:schemeClr>
          </a:solidFill>
        </p:spPr>
        <p:txBody>
          <a:bodyPr wrap="square" rtlCol="0">
            <a:spAutoFit/>
          </a:bodyPr>
          <a:lstStyle/>
          <a:p>
            <a:r>
              <a:rPr lang="en-US" dirty="0"/>
              <a:t>How to reduce to single dimension preserving as much information as possible?</a:t>
            </a:r>
            <a:endParaRPr lang="en-IN" dirty="0"/>
          </a:p>
        </p:txBody>
      </p:sp>
      <p:sp>
        <p:nvSpPr>
          <p:cNvPr id="8" name="Arrow: Right 7">
            <a:extLst>
              <a:ext uri="{FF2B5EF4-FFF2-40B4-BE49-F238E27FC236}">
                <a16:creationId xmlns:a16="http://schemas.microsoft.com/office/drawing/2014/main" id="{C39D53D6-5A83-63F7-D666-CD18D5844636}"/>
              </a:ext>
            </a:extLst>
          </p:cNvPr>
          <p:cNvSpPr/>
          <p:nvPr/>
        </p:nvSpPr>
        <p:spPr>
          <a:xfrm>
            <a:off x="3995363" y="2868416"/>
            <a:ext cx="701211" cy="3852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0" name="Picture 9">
            <a:extLst>
              <a:ext uri="{FF2B5EF4-FFF2-40B4-BE49-F238E27FC236}">
                <a16:creationId xmlns:a16="http://schemas.microsoft.com/office/drawing/2014/main" id="{65716F4A-3D56-BF6B-93D1-B46C251E6C27}"/>
              </a:ext>
            </a:extLst>
          </p:cNvPr>
          <p:cNvPicPr>
            <a:picLocks noChangeAspect="1"/>
          </p:cNvPicPr>
          <p:nvPr/>
        </p:nvPicPr>
        <p:blipFill>
          <a:blip r:embed="rId3"/>
          <a:stretch>
            <a:fillRect/>
          </a:stretch>
        </p:blipFill>
        <p:spPr>
          <a:xfrm>
            <a:off x="4870008" y="957994"/>
            <a:ext cx="3673364" cy="3269555"/>
          </a:xfrm>
          <a:prstGeom prst="rect">
            <a:avLst/>
          </a:prstGeom>
        </p:spPr>
      </p:pic>
      <p:sp>
        <p:nvSpPr>
          <p:cNvPr id="11" name="TextBox 10">
            <a:extLst>
              <a:ext uri="{FF2B5EF4-FFF2-40B4-BE49-F238E27FC236}">
                <a16:creationId xmlns:a16="http://schemas.microsoft.com/office/drawing/2014/main" id="{47C77DCF-6841-57BA-CC1A-0A348D94FB34}"/>
              </a:ext>
            </a:extLst>
          </p:cNvPr>
          <p:cNvSpPr txBox="1"/>
          <p:nvPr/>
        </p:nvSpPr>
        <p:spPr>
          <a:xfrm>
            <a:off x="4870007" y="4371011"/>
            <a:ext cx="4006865" cy="1754326"/>
          </a:xfrm>
          <a:prstGeom prst="rect">
            <a:avLst/>
          </a:prstGeom>
          <a:noFill/>
        </p:spPr>
        <p:txBody>
          <a:bodyPr wrap="square" rtlCol="0">
            <a:spAutoFit/>
          </a:bodyPr>
          <a:lstStyle/>
          <a:p>
            <a:r>
              <a:rPr lang="en-US" dirty="0"/>
              <a:t>The following possibilities are available</a:t>
            </a:r>
          </a:p>
          <a:p>
            <a:pPr marL="257175" indent="-257175">
              <a:buFont typeface="Arial" panose="020B0604020202020204" pitchFamily="34" charset="0"/>
              <a:buChar char="•"/>
            </a:pPr>
            <a:r>
              <a:rPr lang="en-US" dirty="0"/>
              <a:t>X axis feature</a:t>
            </a:r>
          </a:p>
          <a:p>
            <a:pPr marL="257175" indent="-257175">
              <a:buFont typeface="Arial" panose="020B0604020202020204" pitchFamily="34" charset="0"/>
              <a:buChar char="•"/>
            </a:pPr>
            <a:r>
              <a:rPr lang="en-US" dirty="0"/>
              <a:t>Y axis feature</a:t>
            </a:r>
          </a:p>
          <a:p>
            <a:pPr marL="257175" indent="-257175">
              <a:buFont typeface="Arial" panose="020B0604020202020204" pitchFamily="34" charset="0"/>
              <a:buChar char="•"/>
            </a:pPr>
            <a:r>
              <a:rPr lang="en-US" dirty="0"/>
              <a:t>Green line </a:t>
            </a:r>
          </a:p>
          <a:p>
            <a:pPr marL="257175" indent="-257175">
              <a:buFont typeface="Arial" panose="020B0604020202020204" pitchFamily="34" charset="0"/>
              <a:buChar char="•"/>
            </a:pPr>
            <a:r>
              <a:rPr lang="en-US" dirty="0"/>
              <a:t>Yellow line</a:t>
            </a:r>
            <a:endParaRPr lang="en-IN" sz="1350" dirty="0"/>
          </a:p>
        </p:txBody>
      </p:sp>
    </p:spTree>
    <p:extLst>
      <p:ext uri="{BB962C8B-B14F-4D97-AF65-F5344CB8AC3E}">
        <p14:creationId xmlns:p14="http://schemas.microsoft.com/office/powerpoint/2010/main" val="2639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133BA-5DEF-D56A-B03D-5C1F444D59F9}"/>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72B3897-A6CB-273C-66A9-A07B00A7B8FB}"/>
              </a:ext>
            </a:extLst>
          </p:cNvPr>
          <p:cNvPicPr>
            <a:picLocks noChangeAspect="1"/>
          </p:cNvPicPr>
          <p:nvPr/>
        </p:nvPicPr>
        <p:blipFill>
          <a:blip r:embed="rId2"/>
          <a:stretch>
            <a:fillRect/>
          </a:stretch>
        </p:blipFill>
        <p:spPr>
          <a:xfrm>
            <a:off x="446983" y="957994"/>
            <a:ext cx="3673364" cy="3269555"/>
          </a:xfrm>
          <a:prstGeom prst="rect">
            <a:avLst/>
          </a:prstGeom>
        </p:spPr>
      </p:pic>
      <p:sp>
        <p:nvSpPr>
          <p:cNvPr id="11" name="TextBox 10">
            <a:extLst>
              <a:ext uri="{FF2B5EF4-FFF2-40B4-BE49-F238E27FC236}">
                <a16:creationId xmlns:a16="http://schemas.microsoft.com/office/drawing/2014/main" id="{70E24AEE-7DE1-E7E7-8BD4-E17B7F51F284}"/>
              </a:ext>
            </a:extLst>
          </p:cNvPr>
          <p:cNvSpPr txBox="1"/>
          <p:nvPr/>
        </p:nvSpPr>
        <p:spPr>
          <a:xfrm>
            <a:off x="4754423" y="1974756"/>
            <a:ext cx="4006865" cy="1754326"/>
          </a:xfrm>
          <a:prstGeom prst="rect">
            <a:avLst/>
          </a:prstGeom>
          <a:noFill/>
        </p:spPr>
        <p:txBody>
          <a:bodyPr wrap="square" rtlCol="0">
            <a:spAutoFit/>
          </a:bodyPr>
          <a:lstStyle/>
          <a:p>
            <a:r>
              <a:rPr lang="en-US" dirty="0"/>
              <a:t>The following possibilities are available</a:t>
            </a:r>
          </a:p>
          <a:p>
            <a:pPr marL="257175" indent="-257175">
              <a:buFont typeface="Arial" panose="020B0604020202020204" pitchFamily="34" charset="0"/>
              <a:buChar char="•"/>
            </a:pPr>
            <a:r>
              <a:rPr lang="en-US" dirty="0"/>
              <a:t>X axis feature</a:t>
            </a:r>
          </a:p>
          <a:p>
            <a:pPr marL="257175" indent="-257175">
              <a:buFont typeface="Arial" panose="020B0604020202020204" pitchFamily="34" charset="0"/>
              <a:buChar char="•"/>
            </a:pPr>
            <a:r>
              <a:rPr lang="en-US" dirty="0"/>
              <a:t>Y axis feature</a:t>
            </a:r>
          </a:p>
          <a:p>
            <a:pPr marL="257175" indent="-257175">
              <a:buFont typeface="Arial" panose="020B0604020202020204" pitchFamily="34" charset="0"/>
              <a:buChar char="•"/>
            </a:pPr>
            <a:r>
              <a:rPr lang="en-US" dirty="0"/>
              <a:t>Green line </a:t>
            </a:r>
          </a:p>
          <a:p>
            <a:pPr marL="257175" indent="-257175">
              <a:buFont typeface="Arial" panose="020B0604020202020204" pitchFamily="34" charset="0"/>
              <a:buChar char="•"/>
            </a:pPr>
            <a:r>
              <a:rPr lang="en-US" dirty="0"/>
              <a:t>Yellow line</a:t>
            </a:r>
            <a:endParaRPr lang="en-IN" sz="1350" dirty="0"/>
          </a:p>
        </p:txBody>
      </p:sp>
      <p:sp>
        <p:nvSpPr>
          <p:cNvPr id="2" name="TextBox 1">
            <a:extLst>
              <a:ext uri="{FF2B5EF4-FFF2-40B4-BE49-F238E27FC236}">
                <a16:creationId xmlns:a16="http://schemas.microsoft.com/office/drawing/2014/main" id="{506E7A9D-E837-0F93-F155-329021C21329}"/>
              </a:ext>
            </a:extLst>
          </p:cNvPr>
          <p:cNvSpPr txBox="1"/>
          <p:nvPr/>
        </p:nvSpPr>
        <p:spPr>
          <a:xfrm>
            <a:off x="1887877" y="4741221"/>
            <a:ext cx="5524928" cy="738664"/>
          </a:xfrm>
          <a:prstGeom prst="rect">
            <a:avLst/>
          </a:prstGeom>
          <a:solidFill>
            <a:schemeClr val="accent2">
              <a:lumMod val="20000"/>
              <a:lumOff val="80000"/>
            </a:schemeClr>
          </a:solidFill>
        </p:spPr>
        <p:txBody>
          <a:bodyPr wrap="square" rtlCol="0">
            <a:spAutoFit/>
          </a:bodyPr>
          <a:lstStyle/>
          <a:p>
            <a:r>
              <a:rPr lang="en-US" sz="2100" dirty="0"/>
              <a:t>We choose the one captures the more of the data </a:t>
            </a:r>
            <a:endParaRPr lang="en-IN" sz="2100" dirty="0"/>
          </a:p>
        </p:txBody>
      </p:sp>
    </p:spTree>
    <p:extLst>
      <p:ext uri="{BB962C8B-B14F-4D97-AF65-F5344CB8AC3E}">
        <p14:creationId xmlns:p14="http://schemas.microsoft.com/office/powerpoint/2010/main" val="30678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6E19-F672-D4EB-A49B-BAA24B48A6D4}"/>
              </a:ext>
            </a:extLst>
          </p:cNvPr>
          <p:cNvSpPr>
            <a:spLocks noGrp="1"/>
          </p:cNvSpPr>
          <p:nvPr>
            <p:ph type="title"/>
          </p:nvPr>
        </p:nvSpPr>
        <p:spPr>
          <a:xfrm>
            <a:off x="428873" y="1024615"/>
            <a:ext cx="4765283" cy="994172"/>
          </a:xfrm>
        </p:spPr>
        <p:txBody>
          <a:bodyPr>
            <a:normAutofit fontScale="90000"/>
          </a:bodyPr>
          <a:lstStyle/>
          <a:p>
            <a:r>
              <a:rPr lang="en-US" b="1" dirty="0">
                <a:solidFill>
                  <a:srgbClr val="FF0000"/>
                </a:solidFill>
                <a:latin typeface="+mn-lt"/>
              </a:rPr>
              <a:t>Variance of Single Feature</a:t>
            </a:r>
            <a:endParaRPr lang="en-IN" b="1" dirty="0">
              <a:solidFill>
                <a:srgbClr val="FF0000"/>
              </a:solidFill>
              <a:latin typeface="+mn-lt"/>
            </a:endParaRPr>
          </a:p>
        </p:txBody>
      </p:sp>
      <p:pic>
        <p:nvPicPr>
          <p:cNvPr id="5" name="Picture 4">
            <a:extLst>
              <a:ext uri="{FF2B5EF4-FFF2-40B4-BE49-F238E27FC236}">
                <a16:creationId xmlns:a16="http://schemas.microsoft.com/office/drawing/2014/main" id="{F371ED65-479E-E506-07D1-8ABCE0BE8BD5}"/>
              </a:ext>
            </a:extLst>
          </p:cNvPr>
          <p:cNvPicPr>
            <a:picLocks noChangeAspect="1"/>
          </p:cNvPicPr>
          <p:nvPr/>
        </p:nvPicPr>
        <p:blipFill>
          <a:blip r:embed="rId2"/>
          <a:stretch>
            <a:fillRect/>
          </a:stretch>
        </p:blipFill>
        <p:spPr>
          <a:xfrm>
            <a:off x="698419" y="2234196"/>
            <a:ext cx="3200847" cy="1093146"/>
          </a:xfrm>
          <a:prstGeom prst="rect">
            <a:avLst/>
          </a:prstGeom>
        </p:spPr>
      </p:pic>
      <p:pic>
        <p:nvPicPr>
          <p:cNvPr id="7" name="Picture 6">
            <a:extLst>
              <a:ext uri="{FF2B5EF4-FFF2-40B4-BE49-F238E27FC236}">
                <a16:creationId xmlns:a16="http://schemas.microsoft.com/office/drawing/2014/main" id="{2364F557-3844-BA17-7024-2FF14E27EF8B}"/>
              </a:ext>
            </a:extLst>
          </p:cNvPr>
          <p:cNvPicPr>
            <a:picLocks noChangeAspect="1"/>
          </p:cNvPicPr>
          <p:nvPr/>
        </p:nvPicPr>
        <p:blipFill>
          <a:blip r:embed="rId3"/>
          <a:stretch>
            <a:fillRect/>
          </a:stretch>
        </p:blipFill>
        <p:spPr>
          <a:xfrm>
            <a:off x="5194156" y="1380791"/>
            <a:ext cx="3321194" cy="2279586"/>
          </a:xfrm>
          <a:prstGeom prst="rect">
            <a:avLst/>
          </a:prstGeom>
        </p:spPr>
      </p:pic>
      <p:sp>
        <p:nvSpPr>
          <p:cNvPr id="8" name="TextBox 7">
            <a:extLst>
              <a:ext uri="{FF2B5EF4-FFF2-40B4-BE49-F238E27FC236}">
                <a16:creationId xmlns:a16="http://schemas.microsoft.com/office/drawing/2014/main" id="{4DF8E5A0-82A1-B2DA-DA63-EA3BE095524A}"/>
              </a:ext>
            </a:extLst>
          </p:cNvPr>
          <p:cNvSpPr txBox="1"/>
          <p:nvPr/>
        </p:nvSpPr>
        <p:spPr>
          <a:xfrm>
            <a:off x="698419" y="4016553"/>
            <a:ext cx="8155337" cy="2585323"/>
          </a:xfrm>
          <a:prstGeom prst="rect">
            <a:avLst/>
          </a:prstGeom>
          <a:noFill/>
        </p:spPr>
        <p:txBody>
          <a:bodyPr wrap="square" rtlCol="0">
            <a:spAutoFit/>
          </a:bodyPr>
          <a:lstStyle/>
          <a:p>
            <a:pPr marL="257175" indent="-257175">
              <a:buFont typeface="Arial" panose="020B0604020202020204" pitchFamily="34" charset="0"/>
              <a:buChar char="•"/>
            </a:pPr>
            <a:r>
              <a:rPr lang="en-US" b="1" dirty="0"/>
              <a:t>Variance</a:t>
            </a:r>
            <a:r>
              <a:rPr lang="en-US" dirty="0"/>
              <a:t> </a:t>
            </a:r>
            <a:r>
              <a:rPr lang="en-US" b="1" dirty="0"/>
              <a:t>Formula</a:t>
            </a:r>
            <a:r>
              <a:rPr lang="en-US" dirty="0"/>
              <a:t> : Subtract the mean from all values and square them then summed up and divided by the number of variables  </a:t>
            </a:r>
          </a:p>
          <a:p>
            <a:pPr marL="257175" indent="-257175">
              <a:buFont typeface="Arial" panose="020B0604020202020204" pitchFamily="34" charset="0"/>
              <a:buChar char="•"/>
            </a:pPr>
            <a:r>
              <a:rPr lang="en-US" b="1" dirty="0"/>
              <a:t>Variance</a:t>
            </a:r>
            <a:r>
              <a:rPr lang="en-US" dirty="0"/>
              <a:t> is the measure for the spread of data </a:t>
            </a:r>
          </a:p>
          <a:p>
            <a:pPr marL="257175" indent="-257175">
              <a:buFont typeface="Arial" panose="020B0604020202020204" pitchFamily="34" charset="0"/>
              <a:buChar char="•"/>
            </a:pPr>
            <a:r>
              <a:rPr lang="en-US" dirty="0"/>
              <a:t>When the data points are far away from the center of the distribution then we have </a:t>
            </a:r>
            <a:r>
              <a:rPr lang="en-US" b="1" dirty="0"/>
              <a:t>large variance</a:t>
            </a:r>
          </a:p>
          <a:p>
            <a:pPr marL="257175" indent="-257175">
              <a:buFont typeface="Arial" panose="020B0604020202020204" pitchFamily="34" charset="0"/>
              <a:buChar char="•"/>
            </a:pPr>
            <a:r>
              <a:rPr lang="en-US" dirty="0"/>
              <a:t>If they are closer to the center then we have </a:t>
            </a:r>
            <a:r>
              <a:rPr lang="en-US" b="1" dirty="0"/>
              <a:t>smaller variance</a:t>
            </a:r>
          </a:p>
          <a:p>
            <a:endParaRPr lang="en-US" dirty="0"/>
          </a:p>
          <a:p>
            <a:endParaRPr lang="en-IN" dirty="0"/>
          </a:p>
        </p:txBody>
      </p:sp>
    </p:spTree>
    <p:extLst>
      <p:ext uri="{BB962C8B-B14F-4D97-AF65-F5344CB8AC3E}">
        <p14:creationId xmlns:p14="http://schemas.microsoft.com/office/powerpoint/2010/main" val="1659023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702FAB-AF28-E50D-5962-DF3604920C61}"/>
              </a:ext>
            </a:extLst>
          </p:cNvPr>
          <p:cNvPicPr>
            <a:picLocks noChangeAspect="1"/>
          </p:cNvPicPr>
          <p:nvPr/>
        </p:nvPicPr>
        <p:blipFill>
          <a:blip r:embed="rId2"/>
          <a:stretch>
            <a:fillRect/>
          </a:stretch>
        </p:blipFill>
        <p:spPr>
          <a:xfrm>
            <a:off x="2316071" y="1779336"/>
            <a:ext cx="3802190" cy="3066076"/>
          </a:xfrm>
          <a:prstGeom prst="rect">
            <a:avLst/>
          </a:prstGeom>
        </p:spPr>
      </p:pic>
      <p:sp>
        <p:nvSpPr>
          <p:cNvPr id="7" name="Title 1">
            <a:extLst>
              <a:ext uri="{FF2B5EF4-FFF2-40B4-BE49-F238E27FC236}">
                <a16:creationId xmlns:a16="http://schemas.microsoft.com/office/drawing/2014/main" id="{D8AA8CE0-F911-1F21-1D5F-D321441E03F4}"/>
              </a:ext>
            </a:extLst>
          </p:cNvPr>
          <p:cNvSpPr>
            <a:spLocks noGrp="1"/>
          </p:cNvSpPr>
          <p:nvPr>
            <p:ph type="title"/>
          </p:nvPr>
        </p:nvSpPr>
        <p:spPr>
          <a:xfrm>
            <a:off x="2639817" y="1120800"/>
            <a:ext cx="2160783" cy="658536"/>
          </a:xfrm>
        </p:spPr>
        <p:txBody>
          <a:bodyPr>
            <a:normAutofit fontScale="90000"/>
          </a:bodyPr>
          <a:lstStyle/>
          <a:p>
            <a:pPr algn="ctr"/>
            <a:r>
              <a:rPr lang="en-US" b="1" dirty="0">
                <a:solidFill>
                  <a:srgbClr val="FF0000"/>
                </a:solidFill>
                <a:latin typeface="+mn-lt"/>
              </a:rPr>
              <a:t>Variance</a:t>
            </a:r>
            <a:endParaRPr lang="en-IN" b="1" dirty="0">
              <a:solidFill>
                <a:srgbClr val="FF0000"/>
              </a:solidFill>
              <a:latin typeface="+mn-lt"/>
            </a:endParaRPr>
          </a:p>
        </p:txBody>
      </p:sp>
      <p:sp>
        <p:nvSpPr>
          <p:cNvPr id="8" name="TextBox 7">
            <a:extLst>
              <a:ext uri="{FF2B5EF4-FFF2-40B4-BE49-F238E27FC236}">
                <a16:creationId xmlns:a16="http://schemas.microsoft.com/office/drawing/2014/main" id="{24D626DC-5A9B-A5FA-57B0-C8DE0348B43E}"/>
              </a:ext>
            </a:extLst>
          </p:cNvPr>
          <p:cNvSpPr txBox="1"/>
          <p:nvPr/>
        </p:nvSpPr>
        <p:spPr>
          <a:xfrm>
            <a:off x="708917" y="5172396"/>
            <a:ext cx="7882847" cy="830997"/>
          </a:xfrm>
          <a:prstGeom prst="rect">
            <a:avLst/>
          </a:prstGeom>
          <a:solidFill>
            <a:schemeClr val="accent2">
              <a:lumMod val="20000"/>
              <a:lumOff val="80000"/>
            </a:schemeClr>
          </a:solidFill>
        </p:spPr>
        <p:txBody>
          <a:bodyPr wrap="square" rtlCol="0">
            <a:spAutoFit/>
          </a:bodyPr>
          <a:lstStyle/>
          <a:p>
            <a:r>
              <a:rPr lang="en-US" sz="2400" dirty="0"/>
              <a:t>Green line has more variance. Yellow line has small variance</a:t>
            </a:r>
            <a:endParaRPr lang="en-IN" sz="2400" dirty="0"/>
          </a:p>
        </p:txBody>
      </p:sp>
    </p:spTree>
    <p:extLst>
      <p:ext uri="{BB962C8B-B14F-4D97-AF65-F5344CB8AC3E}">
        <p14:creationId xmlns:p14="http://schemas.microsoft.com/office/powerpoint/2010/main" val="912018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049366-3EA5-1C1F-9601-7A65A97EB0D3}"/>
              </a:ext>
            </a:extLst>
          </p:cNvPr>
          <p:cNvPicPr>
            <a:picLocks noChangeAspect="1"/>
          </p:cNvPicPr>
          <p:nvPr/>
        </p:nvPicPr>
        <p:blipFill>
          <a:blip r:embed="rId2"/>
          <a:stretch>
            <a:fillRect/>
          </a:stretch>
        </p:blipFill>
        <p:spPr>
          <a:xfrm>
            <a:off x="264006" y="1658635"/>
            <a:ext cx="8615989" cy="4226387"/>
          </a:xfrm>
          <a:prstGeom prst="rect">
            <a:avLst/>
          </a:prstGeom>
        </p:spPr>
      </p:pic>
      <p:sp>
        <p:nvSpPr>
          <p:cNvPr id="4" name="TextBox 3">
            <a:extLst>
              <a:ext uri="{FF2B5EF4-FFF2-40B4-BE49-F238E27FC236}">
                <a16:creationId xmlns:a16="http://schemas.microsoft.com/office/drawing/2014/main" id="{D28203D7-49EB-1A68-701A-C370664B03BF}"/>
              </a:ext>
            </a:extLst>
          </p:cNvPr>
          <p:cNvSpPr txBox="1"/>
          <p:nvPr/>
        </p:nvSpPr>
        <p:spPr>
          <a:xfrm>
            <a:off x="264006" y="228600"/>
            <a:ext cx="8528105" cy="830997"/>
          </a:xfrm>
          <a:prstGeom prst="rect">
            <a:avLst/>
          </a:prstGeom>
          <a:noFill/>
        </p:spPr>
        <p:txBody>
          <a:bodyPr wrap="square" rtlCol="0">
            <a:spAutoFit/>
          </a:bodyPr>
          <a:lstStyle/>
          <a:p>
            <a:pPr algn="ctr"/>
            <a:r>
              <a:rPr lang="en-US" sz="2400" dirty="0"/>
              <a:t>Axis representation to understand the variance of data</a:t>
            </a:r>
            <a:endParaRPr lang="en-IN" sz="2400" dirty="0"/>
          </a:p>
        </p:txBody>
      </p:sp>
    </p:spTree>
    <p:extLst>
      <p:ext uri="{BB962C8B-B14F-4D97-AF65-F5344CB8AC3E}">
        <p14:creationId xmlns:p14="http://schemas.microsoft.com/office/powerpoint/2010/main" val="2261493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152B-F197-A56B-B4FC-53C35EF9C015}"/>
              </a:ext>
            </a:extLst>
          </p:cNvPr>
          <p:cNvSpPr>
            <a:spLocks noGrp="1"/>
          </p:cNvSpPr>
          <p:nvPr>
            <p:ph type="title"/>
          </p:nvPr>
        </p:nvSpPr>
        <p:spPr/>
        <p:txBody>
          <a:bodyPr/>
          <a:lstStyle/>
          <a:p>
            <a:r>
              <a:rPr lang="en-IN" dirty="0"/>
              <a:t>Hard Voting</a:t>
            </a:r>
          </a:p>
        </p:txBody>
      </p:sp>
      <p:sp>
        <p:nvSpPr>
          <p:cNvPr id="3" name="Content Placeholder 2">
            <a:extLst>
              <a:ext uri="{FF2B5EF4-FFF2-40B4-BE49-F238E27FC236}">
                <a16:creationId xmlns:a16="http://schemas.microsoft.com/office/drawing/2014/main" id="{E7D57CC0-32AE-7385-D331-32D8C0479E21}"/>
              </a:ext>
            </a:extLst>
          </p:cNvPr>
          <p:cNvSpPr>
            <a:spLocks noGrp="1"/>
          </p:cNvSpPr>
          <p:nvPr>
            <p:ph idx="1"/>
          </p:nvPr>
        </p:nvSpPr>
        <p:spPr/>
        <p:txBody>
          <a:bodyPr/>
          <a:lstStyle/>
          <a:p>
            <a:pPr marL="0" indent="0" algn="just">
              <a:buNone/>
            </a:pPr>
            <a:r>
              <a:rPr lang="en-US" sz="2000" b="1" dirty="0"/>
              <a:t>Advantages of Hard Voting</a:t>
            </a:r>
          </a:p>
          <a:p>
            <a:pPr marL="0" indent="0" algn="just">
              <a:buNone/>
            </a:pPr>
            <a:r>
              <a:rPr lang="en-US" sz="2000" dirty="0"/>
              <a:t>Hard voting has several advantages over other ensemble learning algorithms. </a:t>
            </a:r>
          </a:p>
          <a:p>
            <a:pPr marL="0" indent="0" algn="just">
              <a:buNone/>
            </a:pPr>
            <a:r>
              <a:rPr lang="en-US" sz="2000" dirty="0"/>
              <a:t>First, it is very simple to implement. </a:t>
            </a:r>
          </a:p>
          <a:p>
            <a:pPr marL="0" indent="0" algn="just">
              <a:buNone/>
            </a:pPr>
            <a:r>
              <a:rPr lang="en-US" sz="2000" dirty="0"/>
              <a:t>Second, it is very effective. </a:t>
            </a:r>
          </a:p>
          <a:p>
            <a:pPr marL="0" indent="0" algn="just">
              <a:buNone/>
            </a:pPr>
            <a:r>
              <a:rPr lang="en-US" sz="2000" dirty="0"/>
              <a:t>Third, it can be used with any type of classifier.</a:t>
            </a:r>
          </a:p>
          <a:p>
            <a:pPr marL="0" indent="0" algn="just">
              <a:buNone/>
            </a:pPr>
            <a:endParaRPr lang="en-US" sz="2000" b="1" dirty="0"/>
          </a:p>
          <a:p>
            <a:pPr marL="0" indent="0" algn="just">
              <a:buNone/>
            </a:pPr>
            <a:r>
              <a:rPr lang="en-US" sz="2000" b="1" dirty="0"/>
              <a:t>Disadvantages of Hard Voting</a:t>
            </a:r>
          </a:p>
          <a:p>
            <a:pPr marL="0" indent="0" algn="just">
              <a:buNone/>
            </a:pPr>
            <a:r>
              <a:rPr lang="en-US" sz="2000" dirty="0"/>
              <a:t>First, it can be less accurate than soft voting, which takes into account the confidence of each classifier’s prediction. Second, hard voting can be less robust to noise in the data.</a:t>
            </a:r>
            <a:endParaRPr lang="en-IN" sz="2000" dirty="0"/>
          </a:p>
        </p:txBody>
      </p:sp>
      <p:sp>
        <p:nvSpPr>
          <p:cNvPr id="4" name="Date Placeholder 3">
            <a:extLst>
              <a:ext uri="{FF2B5EF4-FFF2-40B4-BE49-F238E27FC236}">
                <a16:creationId xmlns:a16="http://schemas.microsoft.com/office/drawing/2014/main" id="{B83809F2-F823-820E-F5E1-2D1520ACD13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02593F6-E92E-0860-E7B4-9DB382EA822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E3E9F5A-7A87-CCBF-22B0-40A0883DFB5F}"/>
              </a:ext>
            </a:extLst>
          </p:cNvPr>
          <p:cNvSpPr>
            <a:spLocks noGrp="1"/>
          </p:cNvSpPr>
          <p:nvPr>
            <p:ph type="sldNum" sz="quarter" idx="12"/>
          </p:nvPr>
        </p:nvSpPr>
        <p:spPr/>
        <p:txBody>
          <a:bodyPr/>
          <a:lstStyle/>
          <a:p>
            <a:fld id="{BB2CE0DE-867F-455F-B20B-96D381B4AB71}" type="slidenum">
              <a:rPr lang="en-US" smtClean="0"/>
              <a:t>11</a:t>
            </a:fld>
            <a:endParaRPr lang="en-US"/>
          </a:p>
        </p:txBody>
      </p:sp>
    </p:spTree>
    <p:extLst>
      <p:ext uri="{BB962C8B-B14F-4D97-AF65-F5344CB8AC3E}">
        <p14:creationId xmlns:p14="http://schemas.microsoft.com/office/powerpoint/2010/main" val="2107252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0353-4F16-F08A-462B-B952FEC2211E}"/>
              </a:ext>
            </a:extLst>
          </p:cNvPr>
          <p:cNvSpPr>
            <a:spLocks noGrp="1"/>
          </p:cNvSpPr>
          <p:nvPr>
            <p:ph type="title"/>
          </p:nvPr>
        </p:nvSpPr>
        <p:spPr/>
        <p:txBody>
          <a:bodyPr>
            <a:noAutofit/>
          </a:bodyPr>
          <a:lstStyle/>
          <a:p>
            <a:r>
              <a:rPr lang="en-US" sz="2000" dirty="0"/>
              <a:t>Projecting 2D data into new axis by mapping original data into 1D. Axis1 capture the relationship of the features better</a:t>
            </a:r>
            <a:endParaRPr lang="en-IN" sz="2000" dirty="0"/>
          </a:p>
        </p:txBody>
      </p:sp>
      <p:pic>
        <p:nvPicPr>
          <p:cNvPr id="5" name="Picture 4">
            <a:extLst>
              <a:ext uri="{FF2B5EF4-FFF2-40B4-BE49-F238E27FC236}">
                <a16:creationId xmlns:a16="http://schemas.microsoft.com/office/drawing/2014/main" id="{5D6D41D4-D1D6-AD67-C75F-A6DC7D01FE32}"/>
              </a:ext>
            </a:extLst>
          </p:cNvPr>
          <p:cNvPicPr>
            <a:picLocks noChangeAspect="1"/>
          </p:cNvPicPr>
          <p:nvPr/>
        </p:nvPicPr>
        <p:blipFill>
          <a:blip r:embed="rId2"/>
          <a:stretch>
            <a:fillRect/>
          </a:stretch>
        </p:blipFill>
        <p:spPr>
          <a:xfrm>
            <a:off x="762000" y="1447800"/>
            <a:ext cx="6539627" cy="3199387"/>
          </a:xfrm>
          <a:prstGeom prst="rect">
            <a:avLst/>
          </a:prstGeom>
        </p:spPr>
      </p:pic>
    </p:spTree>
    <p:extLst>
      <p:ext uri="{BB962C8B-B14F-4D97-AF65-F5344CB8AC3E}">
        <p14:creationId xmlns:p14="http://schemas.microsoft.com/office/powerpoint/2010/main" val="11007511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190A-BA95-0C7B-E8D2-C987DA53255E}"/>
              </a:ext>
            </a:extLst>
          </p:cNvPr>
          <p:cNvSpPr>
            <a:spLocks noGrp="1"/>
          </p:cNvSpPr>
          <p:nvPr>
            <p:ph type="title"/>
          </p:nvPr>
        </p:nvSpPr>
        <p:spPr>
          <a:xfrm>
            <a:off x="628650" y="1305181"/>
            <a:ext cx="7886700" cy="572365"/>
          </a:xfrm>
        </p:spPr>
        <p:txBody>
          <a:bodyPr>
            <a:noAutofit/>
          </a:bodyPr>
          <a:lstStyle/>
          <a:p>
            <a:r>
              <a:rPr lang="en-US" sz="2000" dirty="0"/>
              <a:t>The below graph explains the variance of each Principal components </a:t>
            </a:r>
            <a:endParaRPr lang="en-IN" sz="2000" dirty="0"/>
          </a:p>
        </p:txBody>
      </p:sp>
      <p:pic>
        <p:nvPicPr>
          <p:cNvPr id="5" name="Picture 4">
            <a:extLst>
              <a:ext uri="{FF2B5EF4-FFF2-40B4-BE49-F238E27FC236}">
                <a16:creationId xmlns:a16="http://schemas.microsoft.com/office/drawing/2014/main" id="{17BE655A-880D-2D8F-6057-DFFE755B898B}"/>
              </a:ext>
            </a:extLst>
          </p:cNvPr>
          <p:cNvPicPr>
            <a:picLocks noChangeAspect="1"/>
          </p:cNvPicPr>
          <p:nvPr/>
        </p:nvPicPr>
        <p:blipFill>
          <a:blip r:embed="rId2"/>
          <a:stretch>
            <a:fillRect/>
          </a:stretch>
        </p:blipFill>
        <p:spPr>
          <a:xfrm>
            <a:off x="1429495" y="1914362"/>
            <a:ext cx="5097164" cy="3029276"/>
          </a:xfrm>
          <a:prstGeom prst="rect">
            <a:avLst/>
          </a:prstGeom>
        </p:spPr>
      </p:pic>
      <p:sp>
        <p:nvSpPr>
          <p:cNvPr id="6" name="TextBox 5">
            <a:extLst>
              <a:ext uri="{FF2B5EF4-FFF2-40B4-BE49-F238E27FC236}">
                <a16:creationId xmlns:a16="http://schemas.microsoft.com/office/drawing/2014/main" id="{2D057BCD-9A5F-86EF-74C8-D7F5923D4D6B}"/>
              </a:ext>
            </a:extLst>
          </p:cNvPr>
          <p:cNvSpPr txBox="1"/>
          <p:nvPr/>
        </p:nvSpPr>
        <p:spPr>
          <a:xfrm>
            <a:off x="701211" y="5103659"/>
            <a:ext cx="7528389" cy="646331"/>
          </a:xfrm>
          <a:prstGeom prst="rect">
            <a:avLst/>
          </a:prstGeom>
          <a:noFill/>
        </p:spPr>
        <p:txBody>
          <a:bodyPr wrap="square" rtlCol="0">
            <a:spAutoFit/>
          </a:bodyPr>
          <a:lstStyle/>
          <a:p>
            <a:r>
              <a:rPr lang="en-US" dirty="0"/>
              <a:t>Keep the PC which captures more data and discard the PC which captures less data </a:t>
            </a:r>
            <a:endParaRPr lang="en-IN" dirty="0"/>
          </a:p>
        </p:txBody>
      </p:sp>
    </p:spTree>
    <p:extLst>
      <p:ext uri="{BB962C8B-B14F-4D97-AF65-F5344CB8AC3E}">
        <p14:creationId xmlns:p14="http://schemas.microsoft.com/office/powerpoint/2010/main" val="2024472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CE2B-300D-5987-C549-7BB458F862CB}"/>
              </a:ext>
            </a:extLst>
          </p:cNvPr>
          <p:cNvSpPr>
            <a:spLocks noGrp="1"/>
          </p:cNvSpPr>
          <p:nvPr>
            <p:ph type="title"/>
          </p:nvPr>
        </p:nvSpPr>
        <p:spPr/>
        <p:txBody>
          <a:bodyPr/>
          <a:lstStyle/>
          <a:p>
            <a:r>
              <a:rPr lang="en-US" b="1" dirty="0">
                <a:solidFill>
                  <a:srgbClr val="C00000"/>
                </a:solidFill>
              </a:rPr>
              <a:t>PCA using Covariance Matrix</a:t>
            </a:r>
            <a:endParaRPr lang="en-IN" b="1" dirty="0">
              <a:solidFill>
                <a:srgbClr val="C00000"/>
              </a:solidFill>
            </a:endParaRPr>
          </a:p>
        </p:txBody>
      </p:sp>
      <p:sp>
        <p:nvSpPr>
          <p:cNvPr id="3" name="Content Placeholder 2">
            <a:extLst>
              <a:ext uri="{FF2B5EF4-FFF2-40B4-BE49-F238E27FC236}">
                <a16:creationId xmlns:a16="http://schemas.microsoft.com/office/drawing/2014/main" id="{395DEFA8-B0EA-03A2-A08A-77DDB71DEAAA}"/>
              </a:ext>
            </a:extLst>
          </p:cNvPr>
          <p:cNvSpPr>
            <a:spLocks noGrp="1"/>
          </p:cNvSpPr>
          <p:nvPr>
            <p:ph idx="1"/>
          </p:nvPr>
        </p:nvSpPr>
        <p:spPr>
          <a:xfrm>
            <a:off x="574675" y="1195326"/>
            <a:ext cx="7886700" cy="1266103"/>
          </a:xfrm>
        </p:spPr>
        <p:txBody>
          <a:bodyPr/>
          <a:lstStyle/>
          <a:p>
            <a:r>
              <a:rPr lang="en-US" b="0" i="0" dirty="0">
                <a:effectLst/>
                <a:latin typeface="Google Sans"/>
              </a:rPr>
              <a:t>Principal Component Analysis (PCA) using the covariance matrix reduces data dimensionality by finding orthogonal vectors (principal components) that capture the most variance.</a:t>
            </a:r>
            <a:endParaRPr lang="en-IN" dirty="0"/>
          </a:p>
        </p:txBody>
      </p:sp>
      <p:pic>
        <p:nvPicPr>
          <p:cNvPr id="2050" name="Picture 2" descr="Covariance Matrix | GeeksforGeeks">
            <a:extLst>
              <a:ext uri="{FF2B5EF4-FFF2-40B4-BE49-F238E27FC236}">
                <a16:creationId xmlns:a16="http://schemas.microsoft.com/office/drawing/2014/main" id="{36D1A264-17C9-7B2C-A32D-48364BDE0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185592"/>
            <a:ext cx="3295235" cy="20428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37A840-ECE6-16B5-3AF7-CA9AF9DFAC30}"/>
              </a:ext>
            </a:extLst>
          </p:cNvPr>
          <p:cNvSpPr txBox="1"/>
          <p:nvPr/>
        </p:nvSpPr>
        <p:spPr>
          <a:xfrm>
            <a:off x="1677898" y="5269423"/>
            <a:ext cx="6228066" cy="646331"/>
          </a:xfrm>
          <a:prstGeom prst="rect">
            <a:avLst/>
          </a:prstGeom>
          <a:solidFill>
            <a:schemeClr val="accent2">
              <a:lumMod val="20000"/>
              <a:lumOff val="80000"/>
            </a:schemeClr>
          </a:solidFill>
        </p:spPr>
        <p:txBody>
          <a:bodyPr wrap="square">
            <a:spAutoFit/>
          </a:bodyPr>
          <a:lstStyle/>
          <a:p>
            <a:r>
              <a:rPr lang="en-US" b="1" dirty="0"/>
              <a:t>Covariance</a:t>
            </a:r>
            <a:r>
              <a:rPr lang="en-US" dirty="0"/>
              <a:t> matrix tells us about the variance and joint direction of the variables.</a:t>
            </a:r>
            <a:endParaRPr lang="en-IN" dirty="0"/>
          </a:p>
        </p:txBody>
      </p:sp>
    </p:spTree>
    <p:extLst>
      <p:ext uri="{BB962C8B-B14F-4D97-AF65-F5344CB8AC3E}">
        <p14:creationId xmlns:p14="http://schemas.microsoft.com/office/powerpoint/2010/main" val="33873989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77258-B288-A181-F9DA-C4E9E559D406}"/>
              </a:ext>
            </a:extLst>
          </p:cNvPr>
          <p:cNvPicPr>
            <a:picLocks noChangeAspect="1"/>
          </p:cNvPicPr>
          <p:nvPr/>
        </p:nvPicPr>
        <p:blipFill>
          <a:blip r:embed="rId2"/>
          <a:stretch>
            <a:fillRect/>
          </a:stretch>
        </p:blipFill>
        <p:spPr>
          <a:xfrm>
            <a:off x="509705" y="1142358"/>
            <a:ext cx="2305005" cy="2489605"/>
          </a:xfrm>
          <a:prstGeom prst="rect">
            <a:avLst/>
          </a:prstGeom>
        </p:spPr>
      </p:pic>
      <p:pic>
        <p:nvPicPr>
          <p:cNvPr id="7" name="Picture 6">
            <a:extLst>
              <a:ext uri="{FF2B5EF4-FFF2-40B4-BE49-F238E27FC236}">
                <a16:creationId xmlns:a16="http://schemas.microsoft.com/office/drawing/2014/main" id="{20687315-C83F-479B-C5EB-2376674B9C97}"/>
              </a:ext>
            </a:extLst>
          </p:cNvPr>
          <p:cNvPicPr>
            <a:picLocks noChangeAspect="1"/>
          </p:cNvPicPr>
          <p:nvPr/>
        </p:nvPicPr>
        <p:blipFill>
          <a:blip r:embed="rId3"/>
          <a:stretch>
            <a:fillRect/>
          </a:stretch>
        </p:blipFill>
        <p:spPr>
          <a:xfrm>
            <a:off x="3190126" y="1140499"/>
            <a:ext cx="2518678" cy="2629331"/>
          </a:xfrm>
          <a:prstGeom prst="rect">
            <a:avLst/>
          </a:prstGeom>
        </p:spPr>
      </p:pic>
      <p:pic>
        <p:nvPicPr>
          <p:cNvPr id="9" name="Picture 8">
            <a:extLst>
              <a:ext uri="{FF2B5EF4-FFF2-40B4-BE49-F238E27FC236}">
                <a16:creationId xmlns:a16="http://schemas.microsoft.com/office/drawing/2014/main" id="{2E6182EA-9644-F328-0F03-97F74720CDB5}"/>
              </a:ext>
            </a:extLst>
          </p:cNvPr>
          <p:cNvPicPr>
            <a:picLocks noChangeAspect="1"/>
          </p:cNvPicPr>
          <p:nvPr/>
        </p:nvPicPr>
        <p:blipFill>
          <a:blip r:embed="rId4"/>
          <a:stretch>
            <a:fillRect/>
          </a:stretch>
        </p:blipFill>
        <p:spPr>
          <a:xfrm>
            <a:off x="6076552" y="1144216"/>
            <a:ext cx="2923226" cy="2487746"/>
          </a:xfrm>
          <a:prstGeom prst="rect">
            <a:avLst/>
          </a:prstGeom>
        </p:spPr>
      </p:pic>
      <p:sp>
        <p:nvSpPr>
          <p:cNvPr id="10" name="TextBox 9">
            <a:extLst>
              <a:ext uri="{FF2B5EF4-FFF2-40B4-BE49-F238E27FC236}">
                <a16:creationId xmlns:a16="http://schemas.microsoft.com/office/drawing/2014/main" id="{1372D40A-5CB9-7ACF-A68E-3A475522EE7B}"/>
              </a:ext>
            </a:extLst>
          </p:cNvPr>
          <p:cNvSpPr txBox="1"/>
          <p:nvPr/>
        </p:nvSpPr>
        <p:spPr>
          <a:xfrm>
            <a:off x="577920" y="4062787"/>
            <a:ext cx="2305005" cy="1546577"/>
          </a:xfrm>
          <a:prstGeom prst="rect">
            <a:avLst/>
          </a:prstGeom>
          <a:noFill/>
        </p:spPr>
        <p:txBody>
          <a:bodyPr wrap="square" rtlCol="0">
            <a:spAutoFit/>
          </a:bodyPr>
          <a:lstStyle/>
          <a:p>
            <a:r>
              <a:rPr lang="en-US" sz="1350" dirty="0"/>
              <a:t>Slightly higher variance of 1.3 for feature X2 and both the variables move in the same direction that is why covariance between variables also high</a:t>
            </a:r>
            <a:endParaRPr lang="en-IN" sz="1350" dirty="0"/>
          </a:p>
        </p:txBody>
      </p:sp>
      <p:sp>
        <p:nvSpPr>
          <p:cNvPr id="11" name="TextBox 10">
            <a:extLst>
              <a:ext uri="{FF2B5EF4-FFF2-40B4-BE49-F238E27FC236}">
                <a16:creationId xmlns:a16="http://schemas.microsoft.com/office/drawing/2014/main" id="{16855934-2605-EA49-F153-8B89904A8FD3}"/>
              </a:ext>
            </a:extLst>
          </p:cNvPr>
          <p:cNvSpPr txBox="1"/>
          <p:nvPr/>
        </p:nvSpPr>
        <p:spPr>
          <a:xfrm>
            <a:off x="3296962" y="4166662"/>
            <a:ext cx="2305005" cy="1338828"/>
          </a:xfrm>
          <a:prstGeom prst="rect">
            <a:avLst/>
          </a:prstGeom>
          <a:noFill/>
        </p:spPr>
        <p:txBody>
          <a:bodyPr wrap="square" rtlCol="0">
            <a:spAutoFit/>
          </a:bodyPr>
          <a:lstStyle/>
          <a:p>
            <a:r>
              <a:rPr lang="en-US" sz="1350" dirty="0"/>
              <a:t>Slightly lower variance for each of the variables and no clear trend how they would move together therefore the covariance is quite low</a:t>
            </a:r>
            <a:endParaRPr lang="en-IN" sz="1350" dirty="0"/>
          </a:p>
        </p:txBody>
      </p:sp>
      <p:sp>
        <p:nvSpPr>
          <p:cNvPr id="12" name="TextBox 11">
            <a:extLst>
              <a:ext uri="{FF2B5EF4-FFF2-40B4-BE49-F238E27FC236}">
                <a16:creationId xmlns:a16="http://schemas.microsoft.com/office/drawing/2014/main" id="{087C45FE-DBA9-DD4C-C9D1-A540B4177144}"/>
              </a:ext>
            </a:extLst>
          </p:cNvPr>
          <p:cNvSpPr txBox="1"/>
          <p:nvPr/>
        </p:nvSpPr>
        <p:spPr>
          <a:xfrm>
            <a:off x="6453715" y="4028162"/>
            <a:ext cx="2305005" cy="923330"/>
          </a:xfrm>
          <a:prstGeom prst="rect">
            <a:avLst/>
          </a:prstGeom>
          <a:noFill/>
        </p:spPr>
        <p:txBody>
          <a:bodyPr wrap="square" rtlCol="0">
            <a:spAutoFit/>
          </a:bodyPr>
          <a:lstStyle/>
          <a:p>
            <a:r>
              <a:rPr lang="en-US" sz="1350" dirty="0"/>
              <a:t>As like first example, variance for feature X2 is higher. Covariance is negative Trend</a:t>
            </a:r>
            <a:endParaRPr lang="en-IN" sz="1350" dirty="0"/>
          </a:p>
        </p:txBody>
      </p:sp>
    </p:spTree>
    <p:extLst>
      <p:ext uri="{BB962C8B-B14F-4D97-AF65-F5344CB8AC3E}">
        <p14:creationId xmlns:p14="http://schemas.microsoft.com/office/powerpoint/2010/main" val="3772921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E7F3DA7-4E64-327A-5490-2F14E7405550}"/>
              </a:ext>
            </a:extLst>
          </p:cNvPr>
          <p:cNvSpPr>
            <a:spLocks noGrp="1" noChangeArrowheads="1"/>
          </p:cNvSpPr>
          <p:nvPr>
            <p:ph idx="1"/>
          </p:nvPr>
        </p:nvSpPr>
        <p:spPr bwMode="auto">
          <a:xfrm>
            <a:off x="313746" y="2590800"/>
            <a:ext cx="8201604" cy="1300356"/>
          </a:xfrm>
          <a:prstGeom prst="rect">
            <a:avLst/>
          </a:prstGeom>
          <a:solidFill>
            <a:schemeClr val="accent2">
              <a:lumMod val="20000"/>
              <a:lumOff val="80000"/>
            </a:schemeClr>
          </a:solidFill>
          <a:ln>
            <a:noFill/>
          </a:ln>
          <a:effectLst/>
        </p:spPr>
        <p:txBody>
          <a:bodyPr vert="horz" wrap="none" lIns="68580" tIns="34290" rIns="68580" bIns="34290" numCol="1" anchor="ctr" anchorCtr="0" compatLnSpc="1">
            <a:prstTxWarp prst="textNoShape">
              <a:avLst/>
            </a:prstTxWarp>
            <a:spAutoFit/>
          </a:bodyPr>
          <a:lstStyle/>
          <a:p>
            <a:pPr marL="0" indent="0" defTabSz="685800" eaLnBrk="0" hangingPunct="0">
              <a:spcBef>
                <a:spcPct val="0"/>
              </a:spcBef>
              <a:buClrTx/>
              <a:buFontTx/>
              <a:buChar char="•"/>
            </a:pPr>
            <a:r>
              <a:rPr kumimoji="0" lang="en-US" altLang="en-US" sz="1600" b="0" i="0" u="none" strike="noStrike" cap="none" normalizeH="0" baseline="0" dirty="0">
                <a:ln>
                  <a:noFill/>
                </a:ln>
                <a:solidFill>
                  <a:schemeClr val="tx1"/>
                </a:solidFill>
                <a:effectLst/>
                <a:latin typeface="+mj-lt"/>
              </a:rPr>
              <a:t>If </a:t>
            </a:r>
            <a:r>
              <a:rPr kumimoji="0" lang="en-US" altLang="en-US" sz="1600" b="1" i="0" u="none" strike="noStrike" cap="none" normalizeH="0" baseline="0" dirty="0">
                <a:ln>
                  <a:noFill/>
                </a:ln>
                <a:solidFill>
                  <a:schemeClr val="tx1"/>
                </a:solidFill>
                <a:effectLst/>
                <a:latin typeface="+mj-lt"/>
              </a:rPr>
              <a:t>both variables increase or decrease together</a:t>
            </a:r>
            <a:r>
              <a:rPr kumimoji="0" lang="en-US" altLang="en-US" sz="1600" b="0" i="0" u="none" strike="noStrike" cap="none" normalizeH="0" baseline="0" dirty="0">
                <a:ln>
                  <a:noFill/>
                </a:ln>
                <a:solidFill>
                  <a:schemeClr val="tx1"/>
                </a:solidFill>
                <a:effectLst/>
                <a:latin typeface="+mj-lt"/>
              </a:rPr>
              <a:t>, covariance is </a:t>
            </a:r>
            <a:r>
              <a:rPr kumimoji="0" lang="en-US" altLang="en-US" sz="1600" b="1" i="0" u="none" strike="noStrike" cap="none" normalizeH="0" baseline="0" dirty="0">
                <a:ln>
                  <a:noFill/>
                </a:ln>
                <a:solidFill>
                  <a:schemeClr val="tx1"/>
                </a:solidFill>
                <a:effectLst/>
                <a:latin typeface="+mj-lt"/>
              </a:rPr>
              <a:t>positive</a:t>
            </a:r>
            <a:r>
              <a:rPr kumimoji="0" lang="en-US" altLang="en-US" sz="1600" b="0" i="0" u="none" strike="noStrike" cap="none" normalizeH="0" baseline="0" dirty="0">
                <a:ln>
                  <a:noFill/>
                </a:ln>
                <a:solidFill>
                  <a:schemeClr val="tx1"/>
                </a:solidFill>
                <a:effectLst/>
                <a:latin typeface="+mj-lt"/>
              </a:rPr>
              <a:t>.</a:t>
            </a:r>
          </a:p>
          <a:p>
            <a:pPr marL="0" indent="0" defTabSz="685800" eaLnBrk="0" hangingPunct="0">
              <a:spcBef>
                <a:spcPct val="0"/>
              </a:spcBef>
              <a:buClrTx/>
              <a:buNone/>
            </a:pPr>
            <a:endParaRPr kumimoji="0" lang="en-US" altLang="en-US" sz="1600" b="0" i="0" u="none" strike="noStrike" cap="none" normalizeH="0" baseline="0" dirty="0">
              <a:ln>
                <a:noFill/>
              </a:ln>
              <a:solidFill>
                <a:schemeClr val="tx1"/>
              </a:solidFill>
              <a:effectLst/>
              <a:latin typeface="+mj-lt"/>
            </a:endParaRPr>
          </a:p>
          <a:p>
            <a:pPr marL="0" indent="0" defTabSz="685800" eaLnBrk="0" hangingPunct="0">
              <a:spcBef>
                <a:spcPct val="0"/>
              </a:spcBef>
              <a:buClrTx/>
              <a:buFontTx/>
              <a:buChar char="•"/>
            </a:pPr>
            <a:r>
              <a:rPr kumimoji="0" lang="en-US" altLang="en-US" sz="1600" b="0" i="0" u="none" strike="noStrike" cap="none" normalizeH="0" baseline="0" dirty="0">
                <a:ln>
                  <a:noFill/>
                </a:ln>
                <a:solidFill>
                  <a:schemeClr val="tx1"/>
                </a:solidFill>
                <a:effectLst/>
                <a:latin typeface="+mj-lt"/>
              </a:rPr>
              <a:t>If </a:t>
            </a:r>
            <a:r>
              <a:rPr kumimoji="0" lang="en-US" altLang="en-US" sz="1600" b="1" i="0" u="none" strike="noStrike" cap="none" normalizeH="0" baseline="0" dirty="0">
                <a:ln>
                  <a:noFill/>
                </a:ln>
                <a:solidFill>
                  <a:schemeClr val="tx1"/>
                </a:solidFill>
                <a:effectLst/>
                <a:latin typeface="+mj-lt"/>
              </a:rPr>
              <a:t>one increases while the other decreases</a:t>
            </a:r>
            <a:r>
              <a:rPr kumimoji="0" lang="en-US" altLang="en-US" sz="1600" b="0" i="0" u="none" strike="noStrike" cap="none" normalizeH="0" baseline="0" dirty="0">
                <a:ln>
                  <a:noFill/>
                </a:ln>
                <a:solidFill>
                  <a:schemeClr val="tx1"/>
                </a:solidFill>
                <a:effectLst/>
                <a:latin typeface="+mj-lt"/>
              </a:rPr>
              <a:t>, covariance is </a:t>
            </a:r>
            <a:r>
              <a:rPr kumimoji="0" lang="en-US" altLang="en-US" sz="1600" b="1" i="0" u="none" strike="noStrike" cap="none" normalizeH="0" baseline="0" dirty="0">
                <a:ln>
                  <a:noFill/>
                </a:ln>
                <a:solidFill>
                  <a:schemeClr val="tx1"/>
                </a:solidFill>
                <a:effectLst/>
                <a:latin typeface="+mj-lt"/>
              </a:rPr>
              <a:t>negative</a:t>
            </a:r>
            <a:r>
              <a:rPr kumimoji="0" lang="en-US" altLang="en-US" sz="1600" b="0" i="0" u="none" strike="noStrike" cap="none" normalizeH="0" baseline="0" dirty="0">
                <a:ln>
                  <a:noFill/>
                </a:ln>
                <a:solidFill>
                  <a:schemeClr val="tx1"/>
                </a:solidFill>
                <a:effectLst/>
                <a:latin typeface="+mj-lt"/>
              </a:rPr>
              <a:t>.</a:t>
            </a:r>
          </a:p>
          <a:p>
            <a:pPr marL="0" indent="0" defTabSz="685800" eaLnBrk="0" hangingPunct="0">
              <a:spcBef>
                <a:spcPct val="0"/>
              </a:spcBef>
              <a:buClrTx/>
              <a:buNone/>
            </a:pPr>
            <a:endParaRPr kumimoji="0" lang="en-US" altLang="en-US" sz="1600" b="0" i="0" u="none" strike="noStrike" cap="none" normalizeH="0" baseline="0" dirty="0">
              <a:ln>
                <a:noFill/>
              </a:ln>
              <a:solidFill>
                <a:schemeClr val="tx1"/>
              </a:solidFill>
              <a:effectLst/>
              <a:latin typeface="+mj-lt"/>
            </a:endParaRPr>
          </a:p>
          <a:p>
            <a:pPr marL="0" indent="0" defTabSz="685800" eaLnBrk="0" hangingPunct="0">
              <a:spcBef>
                <a:spcPct val="0"/>
              </a:spcBef>
              <a:buClrTx/>
              <a:buFontTx/>
              <a:buChar char="•"/>
            </a:pPr>
            <a:r>
              <a:rPr kumimoji="0" lang="en-US" altLang="en-US" sz="1600" b="0" i="0" u="none" strike="noStrike" cap="none" normalizeH="0" baseline="0" dirty="0">
                <a:ln>
                  <a:noFill/>
                </a:ln>
                <a:solidFill>
                  <a:schemeClr val="tx1"/>
                </a:solidFill>
                <a:effectLst/>
                <a:latin typeface="+mj-lt"/>
              </a:rPr>
              <a:t>If there’s </a:t>
            </a:r>
            <a:r>
              <a:rPr kumimoji="0" lang="en-US" altLang="en-US" sz="1600" b="1" i="0" u="none" strike="noStrike" cap="none" normalizeH="0" baseline="0" dirty="0">
                <a:ln>
                  <a:noFill/>
                </a:ln>
                <a:solidFill>
                  <a:schemeClr val="tx1"/>
                </a:solidFill>
                <a:effectLst/>
                <a:latin typeface="+mj-lt"/>
              </a:rPr>
              <a:t>no consistent relationship</a:t>
            </a:r>
            <a:r>
              <a:rPr kumimoji="0" lang="en-US" altLang="en-US" sz="1600" b="0" i="0" u="none" strike="noStrike" cap="none" normalizeH="0" baseline="0" dirty="0">
                <a:ln>
                  <a:noFill/>
                </a:ln>
                <a:solidFill>
                  <a:schemeClr val="tx1"/>
                </a:solidFill>
                <a:effectLst/>
                <a:latin typeface="+mj-lt"/>
              </a:rPr>
              <a:t>, covariance is </a:t>
            </a:r>
            <a:r>
              <a:rPr kumimoji="0" lang="en-US" altLang="en-US" sz="1600" b="1" i="0" u="none" strike="noStrike" cap="none" normalizeH="0" baseline="0" dirty="0">
                <a:ln>
                  <a:noFill/>
                </a:ln>
                <a:solidFill>
                  <a:schemeClr val="tx1"/>
                </a:solidFill>
                <a:effectLst/>
                <a:latin typeface="+mj-lt"/>
              </a:rPr>
              <a:t>near zero</a:t>
            </a:r>
            <a:r>
              <a:rPr kumimoji="0" lang="en-US" altLang="en-US" sz="1600" b="0" i="0" u="none" strike="noStrike" cap="none" normalizeH="0" baseline="0" dirty="0">
                <a:ln>
                  <a:noFill/>
                </a:ln>
                <a:solidFill>
                  <a:schemeClr val="tx1"/>
                </a:solidFill>
                <a:effectLst/>
                <a:latin typeface="+mj-lt"/>
              </a:rPr>
              <a:t>.</a:t>
            </a:r>
          </a:p>
        </p:txBody>
      </p:sp>
      <p:sp>
        <p:nvSpPr>
          <p:cNvPr id="5" name="Title 1">
            <a:extLst>
              <a:ext uri="{FF2B5EF4-FFF2-40B4-BE49-F238E27FC236}">
                <a16:creationId xmlns:a16="http://schemas.microsoft.com/office/drawing/2014/main" id="{200F5428-B4BE-CB00-CC16-30861539AEEC}"/>
              </a:ext>
            </a:extLst>
          </p:cNvPr>
          <p:cNvSpPr>
            <a:spLocks noGrp="1"/>
          </p:cNvSpPr>
          <p:nvPr>
            <p:ph type="title"/>
          </p:nvPr>
        </p:nvSpPr>
        <p:spPr>
          <a:xfrm>
            <a:off x="628650" y="1131094"/>
            <a:ext cx="7886700" cy="994172"/>
          </a:xfrm>
        </p:spPr>
        <p:txBody>
          <a:bodyPr/>
          <a:lstStyle/>
          <a:p>
            <a:r>
              <a:rPr lang="en-US" sz="2800" b="1" dirty="0">
                <a:solidFill>
                  <a:srgbClr val="C00000"/>
                </a:solidFill>
              </a:rPr>
              <a:t>Covariance value and interpretation</a:t>
            </a:r>
            <a:endParaRPr lang="en-IN" sz="2800" b="1" dirty="0">
              <a:solidFill>
                <a:srgbClr val="C00000"/>
              </a:solidFill>
            </a:endParaRPr>
          </a:p>
        </p:txBody>
      </p:sp>
    </p:spTree>
    <p:extLst>
      <p:ext uri="{BB962C8B-B14F-4D97-AF65-F5344CB8AC3E}">
        <p14:creationId xmlns:p14="http://schemas.microsoft.com/office/powerpoint/2010/main" val="5342464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FD2B-1C4D-6C74-1957-B882D1E0C0C9}"/>
              </a:ext>
            </a:extLst>
          </p:cNvPr>
          <p:cNvSpPr>
            <a:spLocks noGrp="1"/>
          </p:cNvSpPr>
          <p:nvPr>
            <p:ph type="title"/>
          </p:nvPr>
        </p:nvSpPr>
        <p:spPr/>
        <p:txBody>
          <a:bodyPr/>
          <a:lstStyle/>
          <a:p>
            <a:r>
              <a:rPr lang="en-US" b="1" dirty="0">
                <a:solidFill>
                  <a:srgbClr val="FF0000"/>
                </a:solidFill>
              </a:rPr>
              <a:t>Steps for PCA</a:t>
            </a:r>
            <a:endParaRPr lang="en-IN" b="1" dirty="0">
              <a:solidFill>
                <a:srgbClr val="FF0000"/>
              </a:solidFill>
            </a:endParaRPr>
          </a:p>
        </p:txBody>
      </p:sp>
      <p:sp>
        <p:nvSpPr>
          <p:cNvPr id="3" name="Content Placeholder 2">
            <a:extLst>
              <a:ext uri="{FF2B5EF4-FFF2-40B4-BE49-F238E27FC236}">
                <a16:creationId xmlns:a16="http://schemas.microsoft.com/office/drawing/2014/main" id="{5527F3BF-ECA4-EA5F-5A5D-16E70498FE6E}"/>
              </a:ext>
            </a:extLst>
          </p:cNvPr>
          <p:cNvSpPr>
            <a:spLocks noGrp="1"/>
          </p:cNvSpPr>
          <p:nvPr>
            <p:ph idx="1"/>
          </p:nvPr>
        </p:nvSpPr>
        <p:spPr/>
        <p:txBody>
          <a:bodyPr>
            <a:normAutofit fontScale="92500" lnSpcReduction="20000"/>
          </a:bodyPr>
          <a:lstStyle/>
          <a:p>
            <a:pPr marL="0" indent="0">
              <a:buNone/>
            </a:pPr>
            <a:r>
              <a:rPr lang="en-US" b="1" dirty="0">
                <a:solidFill>
                  <a:srgbClr val="242424"/>
                </a:solidFill>
                <a:latin typeface="source-serif-pro"/>
              </a:rPr>
              <a:t>Data Preparation: </a:t>
            </a:r>
            <a:r>
              <a:rPr lang="en-US" dirty="0">
                <a:solidFill>
                  <a:srgbClr val="242424"/>
                </a:solidFill>
                <a:latin typeface="source-serif-pro"/>
              </a:rPr>
              <a:t>Collect and preprocess your data.</a:t>
            </a:r>
          </a:p>
          <a:p>
            <a:pPr marL="0" indent="0">
              <a:buNone/>
            </a:pPr>
            <a:r>
              <a:rPr lang="en-US" b="1" dirty="0">
                <a:solidFill>
                  <a:srgbClr val="242424"/>
                </a:solidFill>
                <a:latin typeface="source-serif-pro"/>
              </a:rPr>
              <a:t>Covariance Matrix Computation:</a:t>
            </a:r>
          </a:p>
          <a:p>
            <a:pPr>
              <a:buFont typeface="Arial" panose="020B0604020202020204" pitchFamily="34" charset="0"/>
              <a:buChar char="•"/>
            </a:pPr>
            <a:r>
              <a:rPr lang="en-US" dirty="0">
                <a:solidFill>
                  <a:srgbClr val="242424"/>
                </a:solidFill>
                <a:latin typeface="source-serif-pro"/>
              </a:rPr>
              <a:t>Compute the covariance matrix of your centered data. The covariance matrix describes the relationships between the different features in your dataset.</a:t>
            </a:r>
          </a:p>
          <a:p>
            <a:pPr>
              <a:buNone/>
            </a:pPr>
            <a:r>
              <a:rPr lang="en-US" b="1" i="0" dirty="0">
                <a:solidFill>
                  <a:srgbClr val="242424"/>
                </a:solidFill>
                <a:effectLst/>
                <a:latin typeface="source-serif-pro"/>
              </a:rPr>
              <a:t>Eigenvalue and Eigenvector Computation:</a:t>
            </a:r>
            <a:endParaRPr lang="en-US" b="0" i="0" dirty="0">
              <a:solidFill>
                <a:srgbClr val="242424"/>
              </a:solidFill>
              <a:effectLst/>
              <a:latin typeface="source-serif-pro"/>
            </a:endParaRPr>
          </a:p>
          <a:p>
            <a:pPr>
              <a:buFont typeface="Arial" panose="020B0604020202020204" pitchFamily="34" charset="0"/>
              <a:buChar char="•"/>
            </a:pPr>
            <a:r>
              <a:rPr lang="en-US" b="0" i="0" dirty="0">
                <a:solidFill>
                  <a:srgbClr val="242424"/>
                </a:solidFill>
                <a:effectLst/>
                <a:latin typeface="source-serif-pro"/>
              </a:rPr>
              <a:t>Calculate the eigenvalues and eigenvectors of the covariance matrix. These represent the magnitude and direction of the principal components.</a:t>
            </a:r>
          </a:p>
          <a:p>
            <a:pPr>
              <a:buFont typeface="Arial" panose="020B0604020202020204" pitchFamily="34" charset="0"/>
              <a:buChar char="•"/>
            </a:pPr>
            <a:r>
              <a:rPr lang="en-US" b="0" i="0" dirty="0">
                <a:solidFill>
                  <a:srgbClr val="242424"/>
                </a:solidFill>
                <a:effectLst/>
                <a:latin typeface="source-serif-pro"/>
              </a:rPr>
              <a:t>The eigenvalues indicate the variance explained by each principal component, and the eigenvectors define the direction of these components.</a:t>
            </a:r>
          </a:p>
          <a:p>
            <a:pPr>
              <a:lnSpc>
                <a:spcPts val="1800"/>
              </a:lnSpc>
              <a:buFont typeface="Arial" panose="020B0604020202020204" pitchFamily="34" charset="0"/>
              <a:buChar char="•"/>
            </a:pPr>
            <a:endParaRPr lang="en-US" b="0" i="0" dirty="0">
              <a:solidFill>
                <a:srgbClr val="242424"/>
              </a:solidFill>
              <a:effectLst/>
              <a:latin typeface="source-serif-pro"/>
            </a:endParaRPr>
          </a:p>
          <a:p>
            <a:endParaRPr lang="en-IN" dirty="0"/>
          </a:p>
        </p:txBody>
      </p:sp>
    </p:spTree>
    <p:extLst>
      <p:ext uri="{BB962C8B-B14F-4D97-AF65-F5344CB8AC3E}">
        <p14:creationId xmlns:p14="http://schemas.microsoft.com/office/powerpoint/2010/main" val="19537786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1E1E98-941D-B21D-D449-E9E6596843E8}"/>
              </a:ext>
            </a:extLst>
          </p:cNvPr>
          <p:cNvSpPr>
            <a:spLocks noGrp="1"/>
          </p:cNvSpPr>
          <p:nvPr>
            <p:ph idx="1"/>
          </p:nvPr>
        </p:nvSpPr>
        <p:spPr>
          <a:xfrm>
            <a:off x="628650" y="1157770"/>
            <a:ext cx="7886700" cy="4332203"/>
          </a:xfrm>
        </p:spPr>
        <p:txBody>
          <a:bodyPr/>
          <a:lstStyle/>
          <a:p>
            <a:pPr>
              <a:buNone/>
            </a:pPr>
            <a:r>
              <a:rPr lang="en-US" sz="2000" b="1" i="0" dirty="0">
                <a:solidFill>
                  <a:srgbClr val="242424"/>
                </a:solidFill>
                <a:effectLst/>
                <a:latin typeface="source-serif-pro"/>
              </a:rPr>
              <a:t>Sort Eigenvalues:</a:t>
            </a:r>
            <a:endParaRPr lang="en-US" sz="2000" b="0" i="0" dirty="0">
              <a:solidFill>
                <a:srgbClr val="242424"/>
              </a:solidFill>
              <a:effectLst/>
              <a:latin typeface="source-serif-pro"/>
            </a:endParaRPr>
          </a:p>
          <a:p>
            <a:pPr>
              <a:buFont typeface="Arial" panose="020B0604020202020204" pitchFamily="34" charset="0"/>
              <a:buChar char="•"/>
            </a:pPr>
            <a:r>
              <a:rPr lang="en-US" sz="2000" b="0" i="0" dirty="0">
                <a:solidFill>
                  <a:srgbClr val="242424"/>
                </a:solidFill>
                <a:effectLst/>
                <a:latin typeface="source-serif-pro"/>
              </a:rPr>
              <a:t>Sort the eigenvalues in descending order. The largest eigenvalues correspond to the most significant principal components.</a:t>
            </a:r>
          </a:p>
          <a:p>
            <a:pPr>
              <a:buNone/>
            </a:pPr>
            <a:r>
              <a:rPr lang="en-US" sz="2000" b="1" i="0" dirty="0">
                <a:solidFill>
                  <a:srgbClr val="242424"/>
                </a:solidFill>
                <a:effectLst/>
                <a:latin typeface="source-serif-pro"/>
              </a:rPr>
              <a:t>Select Principal Components:</a:t>
            </a:r>
            <a:endParaRPr lang="en-US" sz="2000" b="0" i="0" dirty="0">
              <a:solidFill>
                <a:srgbClr val="242424"/>
              </a:solidFill>
              <a:effectLst/>
              <a:latin typeface="source-serif-pro"/>
            </a:endParaRPr>
          </a:p>
          <a:p>
            <a:pPr>
              <a:buFont typeface="Arial" panose="020B0604020202020204" pitchFamily="34" charset="0"/>
              <a:buChar char="•"/>
            </a:pPr>
            <a:r>
              <a:rPr lang="en-US" sz="2000" b="0" i="0" dirty="0">
                <a:solidFill>
                  <a:srgbClr val="242424"/>
                </a:solidFill>
                <a:effectLst/>
                <a:latin typeface="source-serif-pro"/>
              </a:rPr>
              <a:t>Decide how many principal components to keep. You can select a specific number or choose based on the explained variance (e.g., keep components that explain 95% of the variance).</a:t>
            </a:r>
          </a:p>
          <a:p>
            <a:pPr>
              <a:buNone/>
            </a:pPr>
            <a:r>
              <a:rPr lang="en-US" sz="2000" b="1" i="0" dirty="0">
                <a:solidFill>
                  <a:srgbClr val="242424"/>
                </a:solidFill>
                <a:effectLst/>
                <a:latin typeface="source-serif-pro"/>
              </a:rPr>
              <a:t>Projection onto Principal Components:</a:t>
            </a:r>
            <a:endParaRPr lang="en-US" sz="2000" b="0" i="0" dirty="0">
              <a:solidFill>
                <a:srgbClr val="242424"/>
              </a:solidFill>
              <a:effectLst/>
              <a:latin typeface="source-serif-pro"/>
            </a:endParaRPr>
          </a:p>
          <a:p>
            <a:pPr>
              <a:buFont typeface="Arial" panose="020B0604020202020204" pitchFamily="34" charset="0"/>
              <a:buChar char="•"/>
            </a:pPr>
            <a:r>
              <a:rPr lang="en-US" sz="2000" b="0" i="0" dirty="0">
                <a:solidFill>
                  <a:srgbClr val="242424"/>
                </a:solidFill>
                <a:effectLst/>
                <a:latin typeface="source-serif-pro"/>
              </a:rPr>
              <a:t>Project your original data onto the selected principal components to obtain a new set of features (variables) that are linear combinations of the original features</a:t>
            </a:r>
          </a:p>
          <a:p>
            <a:pPr>
              <a:buFont typeface="Arial" panose="020B0604020202020204" pitchFamily="34" charset="0"/>
              <a:buChar char="•"/>
            </a:pPr>
            <a:endParaRPr lang="en-US" sz="2000" b="0" i="0" dirty="0">
              <a:solidFill>
                <a:srgbClr val="242424"/>
              </a:solidFill>
              <a:effectLst/>
              <a:latin typeface="source-serif-pro"/>
            </a:endParaRPr>
          </a:p>
          <a:p>
            <a:endParaRPr lang="en-IN" sz="2000" dirty="0"/>
          </a:p>
        </p:txBody>
      </p:sp>
      <p:sp>
        <p:nvSpPr>
          <p:cNvPr id="4" name="Title 1">
            <a:extLst>
              <a:ext uri="{FF2B5EF4-FFF2-40B4-BE49-F238E27FC236}">
                <a16:creationId xmlns:a16="http://schemas.microsoft.com/office/drawing/2014/main" id="{4066A6D9-D184-40FE-A073-A8D8221E5DA3}"/>
              </a:ext>
            </a:extLst>
          </p:cNvPr>
          <p:cNvSpPr>
            <a:spLocks noGrp="1"/>
          </p:cNvSpPr>
          <p:nvPr>
            <p:ph type="title"/>
          </p:nvPr>
        </p:nvSpPr>
        <p:spPr>
          <a:xfrm>
            <a:off x="574675" y="152400"/>
            <a:ext cx="8001000" cy="762000"/>
          </a:xfrm>
        </p:spPr>
        <p:txBody>
          <a:bodyPr/>
          <a:lstStyle/>
          <a:p>
            <a:r>
              <a:rPr lang="en-US" b="1" dirty="0">
                <a:solidFill>
                  <a:srgbClr val="FF0000"/>
                </a:solidFill>
              </a:rPr>
              <a:t>Steps for PCA</a:t>
            </a:r>
            <a:endParaRPr lang="en-IN" b="1" dirty="0">
              <a:solidFill>
                <a:srgbClr val="FF0000"/>
              </a:solidFill>
            </a:endParaRPr>
          </a:p>
        </p:txBody>
      </p:sp>
    </p:spTree>
    <p:extLst>
      <p:ext uri="{BB962C8B-B14F-4D97-AF65-F5344CB8AC3E}">
        <p14:creationId xmlns:p14="http://schemas.microsoft.com/office/powerpoint/2010/main" val="28792888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3816D-65D0-D361-7DB2-2E405CFC89D8}"/>
              </a:ext>
            </a:extLst>
          </p:cNvPr>
          <p:cNvSpPr>
            <a:spLocks noGrp="1"/>
          </p:cNvSpPr>
          <p:nvPr>
            <p:ph idx="1"/>
          </p:nvPr>
        </p:nvSpPr>
        <p:spPr>
          <a:xfrm>
            <a:off x="628650" y="1311881"/>
            <a:ext cx="7886700" cy="947792"/>
          </a:xfrm>
        </p:spPr>
        <p:txBody>
          <a:bodyPr/>
          <a:lstStyle/>
          <a:p>
            <a:r>
              <a:rPr lang="en-US" b="0" i="0" dirty="0">
                <a:solidFill>
                  <a:srgbClr val="242424"/>
                </a:solidFill>
                <a:effectLst/>
                <a:latin typeface="source-serif-pro"/>
              </a:rPr>
              <a:t>The following are the data points or features given. Let us start with 4 data points</a:t>
            </a:r>
            <a:endParaRPr lang="en-IN" dirty="0"/>
          </a:p>
        </p:txBody>
      </p:sp>
      <p:pic>
        <p:nvPicPr>
          <p:cNvPr id="4098" name="Picture 2">
            <a:extLst>
              <a:ext uri="{FF2B5EF4-FFF2-40B4-BE49-F238E27FC236}">
                <a16:creationId xmlns:a16="http://schemas.microsoft.com/office/drawing/2014/main" id="{231F0DFF-3FE1-794F-F3FA-893088A2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925" y="2743200"/>
            <a:ext cx="3023453" cy="8802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7C2FCC5-695D-588D-1ADB-40EAAA493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143" y="3888915"/>
            <a:ext cx="2857019" cy="93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18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7CCB8A-B196-3B15-C300-5D1E437EA0F6}"/>
              </a:ext>
            </a:extLst>
          </p:cNvPr>
          <p:cNvSpPr txBox="1"/>
          <p:nvPr/>
        </p:nvSpPr>
        <p:spPr>
          <a:xfrm>
            <a:off x="653051" y="1410333"/>
            <a:ext cx="4573284" cy="337080"/>
          </a:xfrm>
          <a:prstGeom prst="rect">
            <a:avLst/>
          </a:prstGeom>
          <a:noFill/>
        </p:spPr>
        <p:txBody>
          <a:bodyPr wrap="square">
            <a:spAutoFit/>
          </a:bodyPr>
          <a:lstStyle/>
          <a:p>
            <a:pPr>
              <a:lnSpc>
                <a:spcPts val="1688"/>
              </a:lnSpc>
            </a:pPr>
            <a:r>
              <a:rPr lang="en-IN" sz="2400" b="1" dirty="0">
                <a:solidFill>
                  <a:srgbClr val="242424"/>
                </a:solidFill>
                <a:latin typeface="sohne"/>
              </a:rPr>
              <a:t>Covariance Matrix Computation</a:t>
            </a:r>
          </a:p>
        </p:txBody>
      </p:sp>
      <p:pic>
        <p:nvPicPr>
          <p:cNvPr id="5122" name="Picture 2">
            <a:extLst>
              <a:ext uri="{FF2B5EF4-FFF2-40B4-BE49-F238E27FC236}">
                <a16:creationId xmlns:a16="http://schemas.microsoft.com/office/drawing/2014/main" id="{511593A2-8FB8-2B03-028E-B1103CF55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87" y="2174910"/>
            <a:ext cx="4023002" cy="6483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9AEE547-FC2E-CDEC-29EA-36C86F4E6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040" y="3271450"/>
            <a:ext cx="4738394" cy="2470602"/>
          </a:xfrm>
          <a:prstGeom prst="rect">
            <a:avLst/>
          </a:prstGeom>
          <a:solidFill>
            <a:schemeClr val="accent2">
              <a:lumMod val="20000"/>
              <a:lumOff val="80000"/>
            </a:schemeClr>
          </a:solidFill>
        </p:spPr>
      </p:pic>
    </p:spTree>
    <p:extLst>
      <p:ext uri="{BB962C8B-B14F-4D97-AF65-F5344CB8AC3E}">
        <p14:creationId xmlns:p14="http://schemas.microsoft.com/office/powerpoint/2010/main" val="28231833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B038539-1247-98EC-CC67-72B1400A5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220" y="1150064"/>
            <a:ext cx="6136658" cy="2018872"/>
          </a:xfrm>
          <a:prstGeom prst="rect">
            <a:avLst/>
          </a:prstGeom>
          <a:solidFill>
            <a:schemeClr val="accent2">
              <a:lumMod val="20000"/>
              <a:lumOff val="80000"/>
            </a:schemeClr>
          </a:solidFill>
        </p:spPr>
      </p:pic>
      <p:pic>
        <p:nvPicPr>
          <p:cNvPr id="6150" name="Picture 6">
            <a:extLst>
              <a:ext uri="{FF2B5EF4-FFF2-40B4-BE49-F238E27FC236}">
                <a16:creationId xmlns:a16="http://schemas.microsoft.com/office/drawing/2014/main" id="{46EFEFDC-C0CE-D56A-548E-62CBCD609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59" y="3606449"/>
            <a:ext cx="4275441" cy="2101488"/>
          </a:xfrm>
          <a:prstGeom prst="rect">
            <a:avLst/>
          </a:prstGeom>
          <a:solidFill>
            <a:schemeClr val="accent2">
              <a:lumMod val="20000"/>
              <a:lumOff val="80000"/>
            </a:schemeClr>
          </a:solidFill>
        </p:spPr>
      </p:pic>
      <p:pic>
        <p:nvPicPr>
          <p:cNvPr id="6152" name="Picture 8">
            <a:extLst>
              <a:ext uri="{FF2B5EF4-FFF2-40B4-BE49-F238E27FC236}">
                <a16:creationId xmlns:a16="http://schemas.microsoft.com/office/drawing/2014/main" id="{4A9BECCE-931D-3624-3414-41564F794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3406" y="3805343"/>
            <a:ext cx="2642947" cy="488612"/>
          </a:xfrm>
          <a:prstGeom prst="rect">
            <a:avLst/>
          </a:prstGeom>
          <a:solidFill>
            <a:schemeClr val="accent2">
              <a:lumMod val="20000"/>
              <a:lumOff val="80000"/>
            </a:schemeClr>
          </a:solidFill>
        </p:spPr>
      </p:pic>
    </p:spTree>
    <p:extLst>
      <p:ext uri="{BB962C8B-B14F-4D97-AF65-F5344CB8AC3E}">
        <p14:creationId xmlns:p14="http://schemas.microsoft.com/office/powerpoint/2010/main" val="249488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8977-C971-276C-9B81-3ACA7EEBEFBF}"/>
              </a:ext>
            </a:extLst>
          </p:cNvPr>
          <p:cNvSpPr>
            <a:spLocks noGrp="1"/>
          </p:cNvSpPr>
          <p:nvPr>
            <p:ph type="title"/>
          </p:nvPr>
        </p:nvSpPr>
        <p:spPr/>
        <p:txBody>
          <a:bodyPr/>
          <a:lstStyle/>
          <a:p>
            <a:r>
              <a:rPr lang="en-IN" dirty="0"/>
              <a:t>Soft Voting</a:t>
            </a:r>
          </a:p>
        </p:txBody>
      </p:sp>
      <p:sp>
        <p:nvSpPr>
          <p:cNvPr id="3" name="Content Placeholder 2">
            <a:extLst>
              <a:ext uri="{FF2B5EF4-FFF2-40B4-BE49-F238E27FC236}">
                <a16:creationId xmlns:a16="http://schemas.microsoft.com/office/drawing/2014/main" id="{8BE27477-4AD8-B78A-8C67-E5603A879CB5}"/>
              </a:ext>
            </a:extLst>
          </p:cNvPr>
          <p:cNvSpPr>
            <a:spLocks noGrp="1"/>
          </p:cNvSpPr>
          <p:nvPr>
            <p:ph idx="1"/>
          </p:nvPr>
        </p:nvSpPr>
        <p:spPr/>
        <p:txBody>
          <a:bodyPr/>
          <a:lstStyle/>
          <a:p>
            <a:pPr marL="0" indent="0" algn="just">
              <a:buNone/>
            </a:pPr>
            <a:r>
              <a:rPr lang="en-US" sz="1800" i="0" dirty="0">
                <a:solidFill>
                  <a:srgbClr val="242424"/>
                </a:solidFill>
                <a:effectLst/>
                <a:latin typeface="Times New Roman" panose="02020603050405020304" pitchFamily="18" charset="0"/>
                <a:cs typeface="Times New Roman" panose="02020603050405020304" pitchFamily="18" charset="0"/>
              </a:rPr>
              <a:t>Soft voting takes into account the </a:t>
            </a:r>
            <a:r>
              <a:rPr lang="en-US" sz="1800" dirty="0">
                <a:effectLst/>
                <a:latin typeface="Times New Roman" panose="02020603050405020304" pitchFamily="18" charset="0"/>
                <a:cs typeface="Times New Roman" panose="02020603050405020304" pitchFamily="18" charset="0"/>
              </a:rPr>
              <a:t>confidence of each classifier’s prediction</a:t>
            </a:r>
            <a:r>
              <a:rPr lang="en-US" sz="1800" i="0" dirty="0">
                <a:solidFill>
                  <a:srgbClr val="242424"/>
                </a:solidFill>
                <a:effectLst/>
                <a:latin typeface="Times New Roman" panose="02020603050405020304" pitchFamily="18" charset="0"/>
                <a:cs typeface="Times New Roman" panose="02020603050405020304" pitchFamily="18" charset="0"/>
              </a:rPr>
              <a:t>. Each classifier assigns a probability to each class, and the ensemble’s prediction is the class with the highest total probability. </a:t>
            </a:r>
          </a:p>
          <a:p>
            <a:pPr marL="0" indent="0" algn="just">
              <a:buNone/>
            </a:pPr>
            <a:r>
              <a:rPr lang="en-US" sz="1800" i="0" dirty="0">
                <a:solidFill>
                  <a:srgbClr val="242424"/>
                </a:solidFill>
                <a:effectLst/>
                <a:latin typeface="Times New Roman" panose="02020603050405020304" pitchFamily="18" charset="0"/>
                <a:cs typeface="Times New Roman" panose="02020603050405020304" pitchFamily="18" charset="0"/>
              </a:rPr>
              <a:t>For example, if one classifier predicts that an image is of a cat with a probability of 0.9 and another classifier predicts that it is of a deer with a probability of 0.1, the ensemble’s prediction will be that the image is of a cat.</a:t>
            </a:r>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1F177F0-3BD6-4337-0465-344A3341E46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D626F41-F319-8DE1-1187-71F2C6E6ACC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B7D0C1E-3790-F35C-6F77-7FD75DD50AF5}"/>
              </a:ext>
            </a:extLst>
          </p:cNvPr>
          <p:cNvSpPr>
            <a:spLocks noGrp="1"/>
          </p:cNvSpPr>
          <p:nvPr>
            <p:ph type="sldNum" sz="quarter" idx="12"/>
          </p:nvPr>
        </p:nvSpPr>
        <p:spPr/>
        <p:txBody>
          <a:bodyPr/>
          <a:lstStyle/>
          <a:p>
            <a:fld id="{BB2CE0DE-867F-455F-B20B-96D381B4AB71}" type="slidenum">
              <a:rPr lang="en-US" smtClean="0"/>
              <a:t>12</a:t>
            </a:fld>
            <a:endParaRPr lang="en-US"/>
          </a:p>
        </p:txBody>
      </p:sp>
      <p:pic>
        <p:nvPicPr>
          <p:cNvPr id="7" name="Picture 6">
            <a:extLst>
              <a:ext uri="{FF2B5EF4-FFF2-40B4-BE49-F238E27FC236}">
                <a16:creationId xmlns:a16="http://schemas.microsoft.com/office/drawing/2014/main" id="{DC32234E-2841-190F-4E8C-C209790E968C}"/>
              </a:ext>
            </a:extLst>
          </p:cNvPr>
          <p:cNvPicPr>
            <a:picLocks noChangeAspect="1"/>
          </p:cNvPicPr>
          <p:nvPr/>
        </p:nvPicPr>
        <p:blipFill>
          <a:blip r:embed="rId2"/>
          <a:stretch>
            <a:fillRect/>
          </a:stretch>
        </p:blipFill>
        <p:spPr>
          <a:xfrm>
            <a:off x="2133600" y="3063451"/>
            <a:ext cx="5182961" cy="3642149"/>
          </a:xfrm>
          <a:prstGeom prst="rect">
            <a:avLst/>
          </a:prstGeom>
        </p:spPr>
      </p:pic>
    </p:spTree>
    <p:extLst>
      <p:ext uri="{BB962C8B-B14F-4D97-AF65-F5344CB8AC3E}">
        <p14:creationId xmlns:p14="http://schemas.microsoft.com/office/powerpoint/2010/main" val="5010079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F37E2-8759-2E41-C0CF-0E8E81B183E9}"/>
              </a:ext>
            </a:extLst>
          </p:cNvPr>
          <p:cNvSpPr>
            <a:spLocks noGrp="1"/>
          </p:cNvSpPr>
          <p:nvPr>
            <p:ph idx="1"/>
          </p:nvPr>
        </p:nvSpPr>
        <p:spPr>
          <a:xfrm>
            <a:off x="381000" y="425000"/>
            <a:ext cx="7886700" cy="508571"/>
          </a:xfrm>
        </p:spPr>
        <p:txBody>
          <a:bodyPr/>
          <a:lstStyle/>
          <a:p>
            <a:r>
              <a:rPr lang="en-IN" b="1" i="0" dirty="0">
                <a:solidFill>
                  <a:srgbClr val="242424"/>
                </a:solidFill>
                <a:effectLst/>
                <a:latin typeface="sohne"/>
              </a:rPr>
              <a:t>Eigen values Computation</a:t>
            </a:r>
          </a:p>
          <a:p>
            <a:endParaRPr lang="en-IN" dirty="0"/>
          </a:p>
        </p:txBody>
      </p:sp>
      <p:pic>
        <p:nvPicPr>
          <p:cNvPr id="7170" name="Picture 2">
            <a:extLst>
              <a:ext uri="{FF2B5EF4-FFF2-40B4-BE49-F238E27FC236}">
                <a16:creationId xmlns:a16="http://schemas.microsoft.com/office/drawing/2014/main" id="{86EBB2BE-04E1-7D8F-F185-246BFB46D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974" y="1535512"/>
            <a:ext cx="3622042" cy="1821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DF38E1-D608-4372-B733-2B3B6DF7B812}"/>
              </a:ext>
            </a:extLst>
          </p:cNvPr>
          <p:cNvSpPr txBox="1"/>
          <p:nvPr/>
        </p:nvSpPr>
        <p:spPr>
          <a:xfrm>
            <a:off x="1163146" y="3476991"/>
            <a:ext cx="6634939" cy="323165"/>
          </a:xfrm>
          <a:prstGeom prst="rect">
            <a:avLst/>
          </a:prstGeom>
          <a:noFill/>
        </p:spPr>
        <p:txBody>
          <a:bodyPr wrap="square">
            <a:spAutoFit/>
          </a:bodyPr>
          <a:lstStyle/>
          <a:p>
            <a:r>
              <a:rPr lang="en-US" sz="1500" dirty="0">
                <a:solidFill>
                  <a:srgbClr val="242424"/>
                </a:solidFill>
                <a:latin typeface="source-serif-pro"/>
              </a:rPr>
              <a:t>find the roots of the quadratic equation for above equation</a:t>
            </a:r>
            <a:endParaRPr lang="en-IN" sz="1500" dirty="0"/>
          </a:p>
        </p:txBody>
      </p:sp>
      <p:pic>
        <p:nvPicPr>
          <p:cNvPr id="7172" name="Picture 4">
            <a:extLst>
              <a:ext uri="{FF2B5EF4-FFF2-40B4-BE49-F238E27FC236}">
                <a16:creationId xmlns:a16="http://schemas.microsoft.com/office/drawing/2014/main" id="{33E6E5FC-EAD4-3641-CF69-2F94B6EF6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869" y="3833383"/>
            <a:ext cx="2832698" cy="2091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41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F5FD-10BC-8656-4126-B18D552BE730}"/>
              </a:ext>
            </a:extLst>
          </p:cNvPr>
          <p:cNvSpPr>
            <a:spLocks noGrp="1"/>
          </p:cNvSpPr>
          <p:nvPr>
            <p:ph type="title"/>
          </p:nvPr>
        </p:nvSpPr>
        <p:spPr/>
        <p:txBody>
          <a:bodyPr/>
          <a:lstStyle/>
          <a:p>
            <a:r>
              <a:rPr lang="en-US" dirty="0">
                <a:solidFill>
                  <a:srgbClr val="242424"/>
                </a:solidFill>
                <a:latin typeface="source-serif-pro"/>
              </a:rPr>
              <a:t>C</a:t>
            </a:r>
            <a:r>
              <a:rPr lang="en-US" b="0" i="0" dirty="0">
                <a:solidFill>
                  <a:srgbClr val="242424"/>
                </a:solidFill>
                <a:effectLst/>
                <a:latin typeface="source-serif-pro"/>
              </a:rPr>
              <a:t>alculate eigen vectors</a:t>
            </a:r>
            <a:endParaRPr lang="en-IN" dirty="0"/>
          </a:p>
        </p:txBody>
      </p:sp>
      <p:sp>
        <p:nvSpPr>
          <p:cNvPr id="3" name="Content Placeholder 2">
            <a:extLst>
              <a:ext uri="{FF2B5EF4-FFF2-40B4-BE49-F238E27FC236}">
                <a16:creationId xmlns:a16="http://schemas.microsoft.com/office/drawing/2014/main" id="{75249D47-6415-E635-DA1C-BBD319EF5E46}"/>
              </a:ext>
            </a:extLst>
          </p:cNvPr>
          <p:cNvSpPr>
            <a:spLocks noGrp="1"/>
          </p:cNvSpPr>
          <p:nvPr>
            <p:ph idx="1"/>
          </p:nvPr>
        </p:nvSpPr>
        <p:spPr/>
        <p:txBody>
          <a:bodyPr>
            <a:normAutofit fontScale="92500" lnSpcReduction="20000"/>
          </a:bodyPr>
          <a:lstStyle/>
          <a:p>
            <a:pPr marL="0" indent="0">
              <a:buNone/>
            </a:pPr>
            <a:r>
              <a:rPr lang="en-US" b="0" i="0" dirty="0">
                <a:solidFill>
                  <a:srgbClr val="242424"/>
                </a:solidFill>
                <a:effectLst/>
                <a:latin typeface="source-serif-pro"/>
              </a:rPr>
              <a:t>To calculate this the initial step is to calculate the Characteristic Equation:</a:t>
            </a:r>
          </a:p>
          <a:p>
            <a:pPr>
              <a:buNone/>
            </a:pPr>
            <a:r>
              <a:rPr lang="en-US" b="0" i="0" dirty="0">
                <a:solidFill>
                  <a:srgbClr val="242424"/>
                </a:solidFill>
                <a:effectLst/>
                <a:latin typeface="source-serif-pro"/>
              </a:rPr>
              <a:t>The characteristic equation for finding eigenvalues (λ) of a matrix C is given by:</a:t>
            </a:r>
          </a:p>
          <a:p>
            <a:pPr>
              <a:buNone/>
            </a:pPr>
            <a:r>
              <a:rPr lang="en-US" b="0" i="0" dirty="0">
                <a:solidFill>
                  <a:srgbClr val="242424"/>
                </a:solidFill>
                <a:effectLst/>
                <a:latin typeface="source-serif-pro"/>
              </a:rPr>
              <a:t>                               </a:t>
            </a:r>
            <a:r>
              <a:rPr lang="en-US" sz="2625" dirty="0">
                <a:solidFill>
                  <a:srgbClr val="242424"/>
                </a:solidFill>
                <a:latin typeface="source-serif-pro"/>
              </a:rPr>
              <a:t>det(S — </a:t>
            </a:r>
            <a:r>
              <a:rPr lang="en-US" sz="2625" dirty="0" err="1">
                <a:solidFill>
                  <a:srgbClr val="242424"/>
                </a:solidFill>
                <a:latin typeface="source-serif-pro"/>
              </a:rPr>
              <a:t>λI</a:t>
            </a:r>
            <a:r>
              <a:rPr lang="en-US" sz="2625" dirty="0">
                <a:solidFill>
                  <a:srgbClr val="242424"/>
                </a:solidFill>
                <a:latin typeface="source-serif-pro"/>
              </a:rPr>
              <a:t>) = 0</a:t>
            </a:r>
          </a:p>
          <a:p>
            <a:pPr>
              <a:buNone/>
            </a:pPr>
            <a:r>
              <a:rPr lang="en-US" b="0" i="0" dirty="0">
                <a:solidFill>
                  <a:srgbClr val="242424"/>
                </a:solidFill>
                <a:effectLst/>
                <a:latin typeface="source-serif-pro"/>
              </a:rPr>
              <a:t>where:</a:t>
            </a:r>
          </a:p>
          <a:p>
            <a:pPr>
              <a:buFont typeface="Arial" panose="020B0604020202020204" pitchFamily="34" charset="0"/>
              <a:buChar char="•"/>
            </a:pPr>
            <a:r>
              <a:rPr lang="en-US" b="0" i="0" dirty="0">
                <a:solidFill>
                  <a:srgbClr val="242424"/>
                </a:solidFill>
                <a:effectLst/>
                <a:latin typeface="source-serif-pro"/>
              </a:rPr>
              <a:t>S is the covariance matrix.</a:t>
            </a:r>
          </a:p>
          <a:p>
            <a:pPr>
              <a:buFont typeface="Arial" panose="020B0604020202020204" pitchFamily="34" charset="0"/>
              <a:buChar char="•"/>
            </a:pPr>
            <a:r>
              <a:rPr lang="en-US" b="0" i="0" dirty="0">
                <a:solidFill>
                  <a:srgbClr val="242424"/>
                </a:solidFill>
                <a:effectLst/>
                <a:latin typeface="source-serif-pro"/>
              </a:rPr>
              <a:t>λ (lambda) represents the eigenvalues.</a:t>
            </a:r>
          </a:p>
          <a:p>
            <a:pPr>
              <a:buFont typeface="Arial" panose="020B0604020202020204" pitchFamily="34" charset="0"/>
              <a:buChar char="•"/>
            </a:pPr>
            <a:r>
              <a:rPr lang="en-US" b="0" i="0" dirty="0">
                <a:solidFill>
                  <a:srgbClr val="242424"/>
                </a:solidFill>
                <a:effectLst/>
                <a:latin typeface="source-serif-pro"/>
              </a:rPr>
              <a:t>I is the identity matrix of the same dimensions as C.</a:t>
            </a:r>
          </a:p>
          <a:p>
            <a:pPr>
              <a:buNone/>
            </a:pPr>
            <a:br>
              <a:rPr lang="en-US" dirty="0"/>
            </a:br>
            <a:endParaRPr lang="en-IN" dirty="0"/>
          </a:p>
        </p:txBody>
      </p:sp>
    </p:spTree>
    <p:extLst>
      <p:ext uri="{BB962C8B-B14F-4D97-AF65-F5344CB8AC3E}">
        <p14:creationId xmlns:p14="http://schemas.microsoft.com/office/powerpoint/2010/main" val="3856084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F8CB07D-8D59-D737-D586-1FFD46D6A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027" y="1064296"/>
            <a:ext cx="3063465" cy="22290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F236C-9394-36DC-1D43-77887C7C2D20}"/>
              </a:ext>
            </a:extLst>
          </p:cNvPr>
          <p:cNvSpPr txBox="1"/>
          <p:nvPr/>
        </p:nvSpPr>
        <p:spPr>
          <a:xfrm>
            <a:off x="1754954" y="3581187"/>
            <a:ext cx="5788846" cy="369332"/>
          </a:xfrm>
          <a:prstGeom prst="rect">
            <a:avLst/>
          </a:prstGeom>
          <a:noFill/>
        </p:spPr>
        <p:txBody>
          <a:bodyPr wrap="square">
            <a:spAutoFit/>
          </a:bodyPr>
          <a:lstStyle/>
          <a:p>
            <a:r>
              <a:rPr lang="en-US" dirty="0">
                <a:solidFill>
                  <a:srgbClr val="242424"/>
                </a:solidFill>
                <a:latin typeface="source-serif-pro"/>
              </a:rPr>
              <a:t>Equating the above to vector 0, we will get the following</a:t>
            </a:r>
            <a:endParaRPr lang="en-IN" dirty="0"/>
          </a:p>
        </p:txBody>
      </p:sp>
      <p:pic>
        <p:nvPicPr>
          <p:cNvPr id="8196" name="Picture 4">
            <a:extLst>
              <a:ext uri="{FF2B5EF4-FFF2-40B4-BE49-F238E27FC236}">
                <a16:creationId xmlns:a16="http://schemas.microsoft.com/office/drawing/2014/main" id="{3795CBB6-A409-BCF8-786E-9C880D740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483" y="4309367"/>
            <a:ext cx="3071119" cy="65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2505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AAD3D24-D10D-9942-DC05-08BFB0C8D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476" y="1266853"/>
            <a:ext cx="2690046" cy="5737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11F8D7-7FC7-2F57-FAD5-F59A41946A37}"/>
              </a:ext>
            </a:extLst>
          </p:cNvPr>
          <p:cNvSpPr txBox="1"/>
          <p:nvPr/>
        </p:nvSpPr>
        <p:spPr>
          <a:xfrm>
            <a:off x="1641297" y="2113467"/>
            <a:ext cx="5341919" cy="415498"/>
          </a:xfrm>
          <a:prstGeom prst="rect">
            <a:avLst/>
          </a:prstGeom>
          <a:noFill/>
        </p:spPr>
        <p:txBody>
          <a:bodyPr wrap="square">
            <a:spAutoFit/>
          </a:bodyPr>
          <a:lstStyle/>
          <a:p>
            <a:r>
              <a:rPr lang="en-US" sz="2100" dirty="0">
                <a:solidFill>
                  <a:srgbClr val="242424"/>
                </a:solidFill>
                <a:latin typeface="source-serif-pro"/>
              </a:rPr>
              <a:t>Taking the first equation into consideration</a:t>
            </a:r>
            <a:endParaRPr lang="en-IN" sz="2100" dirty="0"/>
          </a:p>
        </p:txBody>
      </p:sp>
      <p:pic>
        <p:nvPicPr>
          <p:cNvPr id="9220" name="Picture 4">
            <a:extLst>
              <a:ext uri="{FF2B5EF4-FFF2-40B4-BE49-F238E27FC236}">
                <a16:creationId xmlns:a16="http://schemas.microsoft.com/office/drawing/2014/main" id="{43130ED9-4417-E8E7-EB9E-D7190FEFB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108" y="2631313"/>
            <a:ext cx="2129479" cy="43311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8E9B1FFA-F7FA-FF11-FCF0-F4CB9265B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837" y="3401158"/>
            <a:ext cx="3154326" cy="251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A437ED-4303-4E07-DFDD-C84C00282BE8}"/>
              </a:ext>
            </a:extLst>
          </p:cNvPr>
          <p:cNvSpPr txBox="1"/>
          <p:nvPr/>
        </p:nvSpPr>
        <p:spPr>
          <a:xfrm>
            <a:off x="1263722" y="4063502"/>
            <a:ext cx="6773238" cy="369332"/>
          </a:xfrm>
          <a:prstGeom prst="rect">
            <a:avLst/>
          </a:prstGeom>
          <a:noFill/>
        </p:spPr>
        <p:txBody>
          <a:bodyPr wrap="square">
            <a:spAutoFit/>
          </a:bodyPr>
          <a:lstStyle/>
          <a:p>
            <a:r>
              <a:rPr lang="en-US" dirty="0">
                <a:solidFill>
                  <a:srgbClr val="242424"/>
                </a:solidFill>
                <a:latin typeface="source-serif-pro"/>
              </a:rPr>
              <a:t>Consider the value of t as 1, the U vector or eigen vector will become</a:t>
            </a:r>
            <a:endParaRPr lang="en-IN" dirty="0"/>
          </a:p>
        </p:txBody>
      </p:sp>
      <p:pic>
        <p:nvPicPr>
          <p:cNvPr id="9224" name="Picture 8">
            <a:extLst>
              <a:ext uri="{FF2B5EF4-FFF2-40B4-BE49-F238E27FC236}">
                <a16:creationId xmlns:a16="http://schemas.microsoft.com/office/drawing/2014/main" id="{BF205E9F-8C04-7CC5-F8A3-EC6CD59D1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9032" y="4820277"/>
            <a:ext cx="1591391" cy="56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685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639EC4-FDA3-251E-B274-D98CF11D6D63}"/>
              </a:ext>
            </a:extLst>
          </p:cNvPr>
          <p:cNvSpPr txBox="1"/>
          <p:nvPr/>
        </p:nvSpPr>
        <p:spPr>
          <a:xfrm>
            <a:off x="725183" y="1304892"/>
            <a:ext cx="4573284" cy="337080"/>
          </a:xfrm>
          <a:prstGeom prst="rect">
            <a:avLst/>
          </a:prstGeom>
          <a:noFill/>
        </p:spPr>
        <p:txBody>
          <a:bodyPr wrap="square">
            <a:spAutoFit/>
          </a:bodyPr>
          <a:lstStyle/>
          <a:p>
            <a:pPr>
              <a:lnSpc>
                <a:spcPts val="1688"/>
              </a:lnSpc>
            </a:pPr>
            <a:r>
              <a:rPr lang="en-IN" sz="2400" b="1" dirty="0">
                <a:solidFill>
                  <a:srgbClr val="242424"/>
                </a:solidFill>
                <a:latin typeface="sohne"/>
              </a:rPr>
              <a:t>Sort Eigen Values</a:t>
            </a:r>
          </a:p>
        </p:txBody>
      </p:sp>
      <p:sp>
        <p:nvSpPr>
          <p:cNvPr id="7" name="TextBox 6">
            <a:extLst>
              <a:ext uri="{FF2B5EF4-FFF2-40B4-BE49-F238E27FC236}">
                <a16:creationId xmlns:a16="http://schemas.microsoft.com/office/drawing/2014/main" id="{F1B412D6-47C7-DE2C-531A-0758DDC3FA73}"/>
              </a:ext>
            </a:extLst>
          </p:cNvPr>
          <p:cNvSpPr txBox="1"/>
          <p:nvPr/>
        </p:nvSpPr>
        <p:spPr>
          <a:xfrm>
            <a:off x="708916" y="1929441"/>
            <a:ext cx="7836614" cy="1477328"/>
          </a:xfrm>
          <a:prstGeom prst="rect">
            <a:avLst/>
          </a:prstGeom>
          <a:noFill/>
        </p:spPr>
        <p:txBody>
          <a:bodyPr wrap="square">
            <a:spAutoFit/>
          </a:bodyPr>
          <a:lstStyle/>
          <a:p>
            <a:pPr algn="just"/>
            <a:r>
              <a:rPr lang="en-US" dirty="0">
                <a:solidFill>
                  <a:srgbClr val="242424"/>
                </a:solidFill>
                <a:latin typeface="source-serif-pro"/>
              </a:rPr>
              <a:t>Whenever we want to calculate the principal components, we have to consider the largest eigen value. Here it is 8.37. To calculate the unit eigen vector , we have to calculate the length of U1.To obtain unit eigenvectors (eigenvectors with a magnitude of 1), we normalize the eigenvectors. To normalize a vector, divide each component by its magnitude (Euclidean norm).</a:t>
            </a:r>
            <a:endParaRPr lang="en-IN" dirty="0"/>
          </a:p>
        </p:txBody>
      </p:sp>
      <p:pic>
        <p:nvPicPr>
          <p:cNvPr id="10242" name="Picture 2">
            <a:extLst>
              <a:ext uri="{FF2B5EF4-FFF2-40B4-BE49-F238E27FC236}">
                <a16:creationId xmlns:a16="http://schemas.microsoft.com/office/drawing/2014/main" id="{A524EC01-E6D1-888B-B041-85B8F12E2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968" y="3694238"/>
            <a:ext cx="5836064" cy="123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84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D5E64A-BB1A-3685-12E0-119DC92D695D}"/>
              </a:ext>
            </a:extLst>
          </p:cNvPr>
          <p:cNvSpPr txBox="1"/>
          <p:nvPr/>
        </p:nvSpPr>
        <p:spPr>
          <a:xfrm>
            <a:off x="639565" y="1470704"/>
            <a:ext cx="8021549" cy="969496"/>
          </a:xfrm>
          <a:prstGeom prst="rect">
            <a:avLst/>
          </a:prstGeom>
          <a:noFill/>
        </p:spPr>
        <p:txBody>
          <a:bodyPr wrap="square">
            <a:spAutoFit/>
          </a:bodyPr>
          <a:lstStyle/>
          <a:p>
            <a:pPr algn="just">
              <a:lnSpc>
                <a:spcPts val="1800"/>
              </a:lnSpc>
            </a:pPr>
            <a:r>
              <a:rPr lang="en-US" dirty="0">
                <a:solidFill>
                  <a:srgbClr val="242424"/>
                </a:solidFill>
                <a:latin typeface="source-serif-pro"/>
              </a:rPr>
              <a:t>The below represents the eigenvector corresponding to Principal component 2, if we are calculating PC2 we can consider the below eigenvector.</a:t>
            </a:r>
          </a:p>
          <a:p>
            <a:pPr>
              <a:buNone/>
            </a:pPr>
            <a:br>
              <a:rPr lang="en-US" sz="1350" dirty="0"/>
            </a:br>
            <a:endParaRPr lang="en-IN" sz="1350" dirty="0"/>
          </a:p>
        </p:txBody>
      </p:sp>
      <p:pic>
        <p:nvPicPr>
          <p:cNvPr id="11266" name="Picture 2">
            <a:extLst>
              <a:ext uri="{FF2B5EF4-FFF2-40B4-BE49-F238E27FC236}">
                <a16:creationId xmlns:a16="http://schemas.microsoft.com/office/drawing/2014/main" id="{AFC7CD69-4E0B-12A2-615B-4FA97F33B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859" y="2272648"/>
            <a:ext cx="3500999" cy="231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3756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4E1400-D57E-030D-27AC-466D948B3E0A}"/>
              </a:ext>
            </a:extLst>
          </p:cNvPr>
          <p:cNvSpPr>
            <a:spLocks noGrp="1"/>
          </p:cNvSpPr>
          <p:nvPr>
            <p:ph idx="1"/>
          </p:nvPr>
        </p:nvSpPr>
        <p:spPr>
          <a:xfrm>
            <a:off x="520772" y="1170799"/>
            <a:ext cx="7886700" cy="934761"/>
          </a:xfrm>
        </p:spPr>
        <p:txBody>
          <a:bodyPr/>
          <a:lstStyle/>
          <a:p>
            <a:pPr marL="0" indent="0">
              <a:buNone/>
            </a:pPr>
            <a:r>
              <a:rPr lang="en-IN" b="1" i="0" dirty="0">
                <a:solidFill>
                  <a:srgbClr val="242424"/>
                </a:solidFill>
                <a:effectLst/>
                <a:latin typeface="sohne"/>
              </a:rPr>
              <a:t>Select First Principal Component</a:t>
            </a:r>
          </a:p>
          <a:p>
            <a:r>
              <a:rPr lang="en-US" b="0" i="0" dirty="0">
                <a:solidFill>
                  <a:srgbClr val="242424"/>
                </a:solidFill>
                <a:effectLst/>
                <a:latin typeface="source-serif-pro"/>
              </a:rPr>
              <a:t>The equation to calculate the principal component is as follows.</a:t>
            </a:r>
            <a:endParaRPr lang="en-IN" dirty="0"/>
          </a:p>
        </p:txBody>
      </p:sp>
      <p:pic>
        <p:nvPicPr>
          <p:cNvPr id="12290" name="Picture 2">
            <a:extLst>
              <a:ext uri="{FF2B5EF4-FFF2-40B4-BE49-F238E27FC236}">
                <a16:creationId xmlns:a16="http://schemas.microsoft.com/office/drawing/2014/main" id="{184D0ACA-406E-573B-B4CF-B6C3E182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424754"/>
            <a:ext cx="2093195" cy="7309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01A297-EE9C-9BFA-1DB5-1CD7A8A15EBB}"/>
              </a:ext>
            </a:extLst>
          </p:cNvPr>
          <p:cNvSpPr txBox="1"/>
          <p:nvPr/>
        </p:nvSpPr>
        <p:spPr>
          <a:xfrm>
            <a:off x="762856" y="3188552"/>
            <a:ext cx="7166225" cy="646331"/>
          </a:xfrm>
          <a:prstGeom prst="rect">
            <a:avLst/>
          </a:prstGeom>
          <a:noFill/>
        </p:spPr>
        <p:txBody>
          <a:bodyPr wrap="square">
            <a:spAutoFit/>
          </a:bodyPr>
          <a:lstStyle/>
          <a:p>
            <a:r>
              <a:rPr lang="en-US" dirty="0">
                <a:solidFill>
                  <a:srgbClr val="242424"/>
                </a:solidFill>
                <a:latin typeface="source-serif-pro"/>
              </a:rPr>
              <a:t>Applying the above equation on the first eigen vector we will get the following.</a:t>
            </a:r>
            <a:endParaRPr lang="en-IN" dirty="0"/>
          </a:p>
        </p:txBody>
      </p:sp>
      <p:pic>
        <p:nvPicPr>
          <p:cNvPr id="12292" name="Picture 4">
            <a:extLst>
              <a:ext uri="{FF2B5EF4-FFF2-40B4-BE49-F238E27FC236}">
                <a16:creationId xmlns:a16="http://schemas.microsoft.com/office/drawing/2014/main" id="{C7CF56D7-B3B0-0665-FDBD-B0F017D3C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523" y="4154077"/>
            <a:ext cx="4074955" cy="90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465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2940E-1479-7F6F-A2C1-8231640A7FEC}"/>
              </a:ext>
            </a:extLst>
          </p:cNvPr>
          <p:cNvSpPr>
            <a:spLocks noGrp="1"/>
          </p:cNvSpPr>
          <p:nvPr>
            <p:ph idx="1"/>
          </p:nvPr>
        </p:nvSpPr>
        <p:spPr>
          <a:xfrm>
            <a:off x="533400" y="85627"/>
            <a:ext cx="7886700" cy="4139563"/>
          </a:xfrm>
        </p:spPr>
        <p:txBody>
          <a:bodyPr/>
          <a:lstStyle/>
          <a:p>
            <a:r>
              <a:rPr lang="en-IN" b="1" i="0" dirty="0">
                <a:solidFill>
                  <a:srgbClr val="242424"/>
                </a:solidFill>
                <a:effectLst/>
                <a:latin typeface="sohne"/>
              </a:rPr>
              <a:t>Projection onto Principal Components</a:t>
            </a:r>
          </a:p>
          <a:p>
            <a:pPr>
              <a:lnSpc>
                <a:spcPts val="1800"/>
              </a:lnSpc>
              <a:buNone/>
            </a:pPr>
            <a:r>
              <a:rPr lang="en-US" b="0" i="0" dirty="0">
                <a:solidFill>
                  <a:srgbClr val="242424"/>
                </a:solidFill>
                <a:effectLst/>
                <a:latin typeface="source-serif-pro"/>
              </a:rPr>
              <a:t>Applying the equation on each data point.</a:t>
            </a:r>
          </a:p>
          <a:p>
            <a:pPr>
              <a:buNone/>
            </a:pPr>
            <a:br>
              <a:rPr lang="en-US" dirty="0"/>
            </a:br>
            <a:endParaRPr lang="en-IN" dirty="0"/>
          </a:p>
        </p:txBody>
      </p:sp>
      <p:pic>
        <p:nvPicPr>
          <p:cNvPr id="13314" name="Picture 2">
            <a:extLst>
              <a:ext uri="{FF2B5EF4-FFF2-40B4-BE49-F238E27FC236}">
                <a16:creationId xmlns:a16="http://schemas.microsoft.com/office/drawing/2014/main" id="{7A1073E7-3B5B-7095-5AF3-11F997ABE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274" y="1826562"/>
            <a:ext cx="2646960" cy="102815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81B5096-5D13-B519-1F8E-32FF4ED42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77" y="3167923"/>
            <a:ext cx="2646958" cy="102815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AB161C39-37C7-8E29-2AFD-AD871620F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3805" y="1886103"/>
            <a:ext cx="2340380" cy="90907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26190A31-F77E-99F6-1FD8-4B8B6FE3B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806" y="3104260"/>
            <a:ext cx="2416840" cy="90511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F871EB7-F409-C962-DB1F-579CE0B99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1711" y="5188506"/>
            <a:ext cx="3978522" cy="102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6197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A253057-08F7-66E3-53F8-86C3A3960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759" y="2529731"/>
            <a:ext cx="4988482" cy="3066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EA9BEF-A6B4-1CEF-6D85-40C4B2340E32}"/>
              </a:ext>
            </a:extLst>
          </p:cNvPr>
          <p:cNvSpPr txBox="1"/>
          <p:nvPr/>
        </p:nvSpPr>
        <p:spPr>
          <a:xfrm>
            <a:off x="916970" y="1261795"/>
            <a:ext cx="7289514" cy="1061829"/>
          </a:xfrm>
          <a:prstGeom prst="rect">
            <a:avLst/>
          </a:prstGeom>
          <a:noFill/>
        </p:spPr>
        <p:txBody>
          <a:bodyPr wrap="square">
            <a:spAutoFit/>
          </a:bodyPr>
          <a:lstStyle/>
          <a:p>
            <a:r>
              <a:rPr lang="en-US" sz="2100" dirty="0">
                <a:solidFill>
                  <a:srgbClr val="242424"/>
                </a:solidFill>
                <a:latin typeface="source-serif-pro"/>
              </a:rPr>
              <a:t>Blue points are the data points, the red point is the average point, the yellow circle is the eigen vector point (-0.45,-0.89) and the green line is the first principal component.</a:t>
            </a:r>
            <a:endParaRPr lang="en-IN" sz="2100" dirty="0"/>
          </a:p>
        </p:txBody>
      </p:sp>
    </p:spTree>
    <p:extLst>
      <p:ext uri="{BB962C8B-B14F-4D97-AF65-F5344CB8AC3E}">
        <p14:creationId xmlns:p14="http://schemas.microsoft.com/office/powerpoint/2010/main" val="5515031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C639-A8F9-43EA-AE16-756B6C644791}"/>
              </a:ext>
            </a:extLst>
          </p:cNvPr>
          <p:cNvSpPr>
            <a:spLocks noGrp="1"/>
          </p:cNvSpPr>
          <p:nvPr>
            <p:ph type="title"/>
          </p:nvPr>
        </p:nvSpPr>
        <p:spPr/>
        <p:txBody>
          <a:bodyPr/>
          <a:lstStyle/>
          <a:p>
            <a:r>
              <a:rPr lang="en-US" dirty="0"/>
              <a:t>Steps involved in PCA</a:t>
            </a:r>
            <a:endParaRPr lang="en-IN" dirty="0"/>
          </a:p>
        </p:txBody>
      </p:sp>
      <p:sp>
        <p:nvSpPr>
          <p:cNvPr id="3" name="Content Placeholder 2">
            <a:extLst>
              <a:ext uri="{FF2B5EF4-FFF2-40B4-BE49-F238E27FC236}">
                <a16:creationId xmlns:a16="http://schemas.microsoft.com/office/drawing/2014/main" id="{91BF5C52-084A-4726-B45E-FF4AD70153CD}"/>
              </a:ext>
            </a:extLst>
          </p:cNvPr>
          <p:cNvSpPr>
            <a:spLocks noGrp="1"/>
          </p:cNvSpPr>
          <p:nvPr>
            <p:ph idx="1"/>
          </p:nvPr>
        </p:nvSpPr>
        <p:spPr/>
        <p:txBody>
          <a:bodyPr/>
          <a:lstStyle/>
          <a:p>
            <a:pPr algn="l"/>
            <a:r>
              <a:rPr lang="en-IN" sz="2800" b="1" i="1" dirty="0">
                <a:solidFill>
                  <a:srgbClr val="242424"/>
                </a:solidFill>
                <a:effectLst/>
                <a:latin typeface="source-serif-pro"/>
              </a:rPr>
              <a:t>Step 1:</a:t>
            </a:r>
            <a:r>
              <a:rPr lang="en-IN" sz="2800" b="0" i="0" dirty="0">
                <a:solidFill>
                  <a:srgbClr val="242424"/>
                </a:solidFill>
                <a:effectLst/>
                <a:latin typeface="source-serif-pro"/>
              </a:rPr>
              <a:t> Standardize the dataset.</a:t>
            </a:r>
          </a:p>
          <a:p>
            <a:pPr algn="l"/>
            <a:r>
              <a:rPr lang="en-IN" sz="2800" b="1" i="1" dirty="0">
                <a:solidFill>
                  <a:srgbClr val="242424"/>
                </a:solidFill>
                <a:effectLst/>
                <a:latin typeface="source-serif-pro"/>
              </a:rPr>
              <a:t>Step 2:</a:t>
            </a:r>
            <a:r>
              <a:rPr lang="en-IN" sz="2800" b="1" i="0" dirty="0">
                <a:solidFill>
                  <a:srgbClr val="242424"/>
                </a:solidFill>
                <a:effectLst/>
                <a:latin typeface="source-serif-pro"/>
              </a:rPr>
              <a:t> </a:t>
            </a:r>
            <a:r>
              <a:rPr lang="en-IN" sz="2800" b="0" i="0" dirty="0">
                <a:solidFill>
                  <a:srgbClr val="242424"/>
                </a:solidFill>
                <a:effectLst/>
                <a:latin typeface="source-serif-pro"/>
              </a:rPr>
              <a:t>Calculate the covariance matrix for the features in the dataset.</a:t>
            </a:r>
          </a:p>
          <a:p>
            <a:pPr algn="l"/>
            <a:r>
              <a:rPr lang="en-IN" sz="2800" b="1" i="1" dirty="0">
                <a:solidFill>
                  <a:srgbClr val="242424"/>
                </a:solidFill>
                <a:effectLst/>
                <a:latin typeface="source-serif-pro"/>
              </a:rPr>
              <a:t>Step 3: </a:t>
            </a:r>
            <a:r>
              <a:rPr lang="en-IN" sz="2800" b="0" i="0" dirty="0">
                <a:solidFill>
                  <a:srgbClr val="242424"/>
                </a:solidFill>
                <a:effectLst/>
                <a:latin typeface="source-serif-pro"/>
              </a:rPr>
              <a:t>Calculate the eigenvalues and eigenvectors for the covariance matrix.</a:t>
            </a:r>
          </a:p>
          <a:p>
            <a:pPr algn="l"/>
            <a:r>
              <a:rPr lang="en-IN" sz="2800" b="1" i="1" dirty="0">
                <a:solidFill>
                  <a:srgbClr val="242424"/>
                </a:solidFill>
                <a:effectLst/>
                <a:latin typeface="source-serif-pro"/>
              </a:rPr>
              <a:t>Step 4: </a:t>
            </a:r>
            <a:r>
              <a:rPr lang="en-IN" sz="2800" b="0" i="0" dirty="0">
                <a:solidFill>
                  <a:srgbClr val="242424"/>
                </a:solidFill>
                <a:effectLst/>
                <a:latin typeface="source-serif-pro"/>
              </a:rPr>
              <a:t>Sort eigenvalues and their corresponding eigenvectors.</a:t>
            </a:r>
          </a:p>
          <a:p>
            <a:pPr algn="l"/>
            <a:r>
              <a:rPr lang="en-IN" sz="2800" b="1" i="1" dirty="0">
                <a:solidFill>
                  <a:srgbClr val="242424"/>
                </a:solidFill>
                <a:effectLst/>
                <a:latin typeface="source-serif-pro"/>
              </a:rPr>
              <a:t>Step 5: </a:t>
            </a:r>
            <a:r>
              <a:rPr lang="en-IN" sz="2800" b="0" i="0" dirty="0">
                <a:solidFill>
                  <a:srgbClr val="242424"/>
                </a:solidFill>
                <a:effectLst/>
                <a:latin typeface="source-serif-pro"/>
              </a:rPr>
              <a:t>Pick k eigenvalues and form a matrix of eigenvectors.</a:t>
            </a:r>
          </a:p>
          <a:p>
            <a:pPr algn="l"/>
            <a:r>
              <a:rPr lang="en-IN" sz="2800" b="1" i="0" dirty="0">
                <a:solidFill>
                  <a:srgbClr val="242424"/>
                </a:solidFill>
                <a:effectLst/>
                <a:latin typeface="source-serif-pro"/>
              </a:rPr>
              <a:t>Step 6:</a:t>
            </a:r>
            <a:r>
              <a:rPr lang="en-IN" sz="2800" b="0" i="0" dirty="0">
                <a:solidFill>
                  <a:srgbClr val="242424"/>
                </a:solidFill>
                <a:effectLst/>
                <a:latin typeface="source-serif-pro"/>
              </a:rPr>
              <a:t> Transform the original matrix.</a:t>
            </a:r>
          </a:p>
          <a:p>
            <a:endParaRPr lang="en-IN" sz="2800" dirty="0"/>
          </a:p>
          <a:p>
            <a:endParaRPr lang="en-IN" sz="2800" dirty="0"/>
          </a:p>
        </p:txBody>
      </p:sp>
      <p:sp>
        <p:nvSpPr>
          <p:cNvPr id="4" name="Date Placeholder 3">
            <a:extLst>
              <a:ext uri="{FF2B5EF4-FFF2-40B4-BE49-F238E27FC236}">
                <a16:creationId xmlns:a16="http://schemas.microsoft.com/office/drawing/2014/main" id="{1A11645C-6D6C-4AAD-B8E0-2C6B38AFDEB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D297211-5AB1-4585-A463-E380A3D5183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854C07AE-D7DD-49B0-AC56-5FE6D55F10D3}"/>
              </a:ext>
            </a:extLst>
          </p:cNvPr>
          <p:cNvSpPr>
            <a:spLocks noGrp="1"/>
          </p:cNvSpPr>
          <p:nvPr>
            <p:ph type="sldNum" sz="quarter" idx="12"/>
          </p:nvPr>
        </p:nvSpPr>
        <p:spPr/>
        <p:txBody>
          <a:bodyPr/>
          <a:lstStyle/>
          <a:p>
            <a:fld id="{BB2CE0DE-867F-455F-B20B-96D381B4AB71}" type="slidenum">
              <a:rPr lang="en-US" smtClean="0"/>
              <a:t>129</a:t>
            </a:fld>
            <a:endParaRPr lang="en-US"/>
          </a:p>
        </p:txBody>
      </p:sp>
    </p:spTree>
    <p:extLst>
      <p:ext uri="{BB962C8B-B14F-4D97-AF65-F5344CB8AC3E}">
        <p14:creationId xmlns:p14="http://schemas.microsoft.com/office/powerpoint/2010/main" val="1451794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0BAFC-8ED0-EF75-A055-7EE6E2682F20}"/>
              </a:ext>
            </a:extLst>
          </p:cNvPr>
          <p:cNvSpPr>
            <a:spLocks noGrp="1"/>
          </p:cNvSpPr>
          <p:nvPr>
            <p:ph type="title"/>
          </p:nvPr>
        </p:nvSpPr>
        <p:spPr/>
        <p:txBody>
          <a:bodyPr/>
          <a:lstStyle/>
          <a:p>
            <a:r>
              <a:rPr lang="en-IN" dirty="0"/>
              <a:t>Soft Voting</a:t>
            </a:r>
          </a:p>
        </p:txBody>
      </p:sp>
      <p:sp>
        <p:nvSpPr>
          <p:cNvPr id="3" name="Content Placeholder 2">
            <a:extLst>
              <a:ext uri="{FF2B5EF4-FFF2-40B4-BE49-F238E27FC236}">
                <a16:creationId xmlns:a16="http://schemas.microsoft.com/office/drawing/2014/main" id="{266FEBE0-46BF-A633-7593-B470E92AAAAA}"/>
              </a:ext>
            </a:extLst>
          </p:cNvPr>
          <p:cNvSpPr>
            <a:spLocks noGrp="1"/>
          </p:cNvSpPr>
          <p:nvPr>
            <p:ph idx="1"/>
          </p:nvPr>
        </p:nvSpPr>
        <p:spPr/>
        <p:txBody>
          <a:bodyPr/>
          <a:lstStyle/>
          <a:p>
            <a:pPr marL="0" indent="0" algn="just">
              <a:buNone/>
            </a:pPr>
            <a:r>
              <a:rPr lang="en-US" sz="1800" b="1" dirty="0"/>
              <a:t>Advantages of Soft Voting</a:t>
            </a:r>
          </a:p>
          <a:p>
            <a:pPr marL="0" indent="0" algn="just">
              <a:buNone/>
            </a:pPr>
            <a:r>
              <a:rPr lang="en-US" sz="1800" dirty="0"/>
              <a:t>First, it is more accurate than hard voting. </a:t>
            </a:r>
          </a:p>
          <a:p>
            <a:pPr marL="0" indent="0" algn="just">
              <a:buNone/>
            </a:pPr>
            <a:r>
              <a:rPr lang="en-US" sz="1800" dirty="0"/>
              <a:t>Second, it is more robust to noise in the data. </a:t>
            </a:r>
          </a:p>
          <a:p>
            <a:pPr marL="0" indent="0" algn="just">
              <a:buNone/>
            </a:pPr>
            <a:r>
              <a:rPr lang="en-US" sz="1800" dirty="0"/>
              <a:t>Third, it can be used with any type of classifier.</a:t>
            </a:r>
          </a:p>
          <a:p>
            <a:pPr marL="0" indent="0" algn="just">
              <a:buNone/>
            </a:pPr>
            <a:endParaRPr lang="en-US" sz="1800" dirty="0"/>
          </a:p>
          <a:p>
            <a:pPr marL="0" indent="0" algn="just">
              <a:buNone/>
            </a:pPr>
            <a:r>
              <a:rPr lang="en-US" sz="1800" b="1" dirty="0"/>
              <a:t>Disadvantages of Soft Voting</a:t>
            </a:r>
          </a:p>
          <a:p>
            <a:pPr marL="0" indent="0" algn="just">
              <a:buNone/>
            </a:pPr>
            <a:r>
              <a:rPr lang="en-US" sz="1800" dirty="0"/>
              <a:t>First, it is more complex to implement than hard voting. </a:t>
            </a:r>
          </a:p>
          <a:p>
            <a:pPr marL="0" indent="0" algn="just">
              <a:buNone/>
            </a:pPr>
            <a:r>
              <a:rPr lang="en-US" sz="1800" dirty="0"/>
              <a:t>Second, it can be less efficient than hard voting. The complexity of soft voting is due to the fact that it requires each classifier to assign a probability to each class. This can be a time-consuming process, especially if there are a large number of classes.</a:t>
            </a:r>
            <a:endParaRPr lang="en-IN" sz="1800" dirty="0"/>
          </a:p>
        </p:txBody>
      </p:sp>
      <p:sp>
        <p:nvSpPr>
          <p:cNvPr id="4" name="Date Placeholder 3">
            <a:extLst>
              <a:ext uri="{FF2B5EF4-FFF2-40B4-BE49-F238E27FC236}">
                <a16:creationId xmlns:a16="http://schemas.microsoft.com/office/drawing/2014/main" id="{B18F4395-1C46-A4AB-9428-0BC07DD10C24}"/>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15F5453-51CC-D86C-5A96-29EC3A98A16D}"/>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7F41B82-0E4F-4383-FB06-6A2C5A89195C}"/>
              </a:ext>
            </a:extLst>
          </p:cNvPr>
          <p:cNvSpPr>
            <a:spLocks noGrp="1"/>
          </p:cNvSpPr>
          <p:nvPr>
            <p:ph type="sldNum" sz="quarter" idx="12"/>
          </p:nvPr>
        </p:nvSpPr>
        <p:spPr/>
        <p:txBody>
          <a:bodyPr/>
          <a:lstStyle/>
          <a:p>
            <a:fld id="{BB2CE0DE-867F-455F-B20B-96D381B4AB71}" type="slidenum">
              <a:rPr lang="en-US" smtClean="0"/>
              <a:t>13</a:t>
            </a:fld>
            <a:endParaRPr lang="en-US"/>
          </a:p>
        </p:txBody>
      </p:sp>
    </p:spTree>
    <p:extLst>
      <p:ext uri="{BB962C8B-B14F-4D97-AF65-F5344CB8AC3E}">
        <p14:creationId xmlns:p14="http://schemas.microsoft.com/office/powerpoint/2010/main" val="26913277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2617-B64E-4620-9B06-F91D11072BD2}"/>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60C1CBC5-F452-4510-BC7E-80E426E896E7}"/>
              </a:ext>
            </a:extLst>
          </p:cNvPr>
          <p:cNvSpPr>
            <a:spLocks noGrp="1"/>
          </p:cNvSpPr>
          <p:nvPr>
            <p:ph idx="1"/>
          </p:nvPr>
        </p:nvSpPr>
        <p:spPr/>
        <p:txBody>
          <a:bodyPr/>
          <a:lstStyle/>
          <a:p>
            <a:pPr marL="0" indent="0" algn="just">
              <a:buNone/>
            </a:pPr>
            <a:r>
              <a:rPr lang="en-US" sz="2400" dirty="0"/>
              <a:t>Given the data in table, reduce the dimension from 2 to 1 using the Principal Component Analysis (PCA).</a:t>
            </a:r>
            <a:endParaRPr lang="en-IN" sz="2400" dirty="0"/>
          </a:p>
        </p:txBody>
      </p:sp>
      <p:sp>
        <p:nvSpPr>
          <p:cNvPr id="4" name="Date Placeholder 3">
            <a:extLst>
              <a:ext uri="{FF2B5EF4-FFF2-40B4-BE49-F238E27FC236}">
                <a16:creationId xmlns:a16="http://schemas.microsoft.com/office/drawing/2014/main" id="{C4A5C62A-5CF1-451C-A78F-1F44DC71BEC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3BE41A8-CA92-4EE1-BE62-28664C7D7C0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B2DD064-2690-4616-8189-212C35110BF2}"/>
              </a:ext>
            </a:extLst>
          </p:cNvPr>
          <p:cNvSpPr>
            <a:spLocks noGrp="1"/>
          </p:cNvSpPr>
          <p:nvPr>
            <p:ph type="sldNum" sz="quarter" idx="12"/>
          </p:nvPr>
        </p:nvSpPr>
        <p:spPr/>
        <p:txBody>
          <a:bodyPr/>
          <a:lstStyle/>
          <a:p>
            <a:fld id="{BB2CE0DE-867F-455F-B20B-96D381B4AB71}" type="slidenum">
              <a:rPr lang="en-US" smtClean="0"/>
              <a:t>130</a:t>
            </a:fld>
            <a:endParaRPr lang="en-US"/>
          </a:p>
        </p:txBody>
      </p:sp>
      <p:pic>
        <p:nvPicPr>
          <p:cNvPr id="8" name="Picture 7">
            <a:extLst>
              <a:ext uri="{FF2B5EF4-FFF2-40B4-BE49-F238E27FC236}">
                <a16:creationId xmlns:a16="http://schemas.microsoft.com/office/drawing/2014/main" id="{37A6DA51-340F-4834-B1E4-AD981E340BB9}"/>
              </a:ext>
            </a:extLst>
          </p:cNvPr>
          <p:cNvPicPr>
            <a:picLocks noChangeAspect="1"/>
          </p:cNvPicPr>
          <p:nvPr/>
        </p:nvPicPr>
        <p:blipFill>
          <a:blip r:embed="rId2"/>
          <a:stretch>
            <a:fillRect/>
          </a:stretch>
        </p:blipFill>
        <p:spPr>
          <a:xfrm>
            <a:off x="536772" y="3200400"/>
            <a:ext cx="7848600" cy="1375850"/>
          </a:xfrm>
          <a:prstGeom prst="rect">
            <a:avLst/>
          </a:prstGeom>
        </p:spPr>
      </p:pic>
    </p:spTree>
    <p:extLst>
      <p:ext uri="{BB962C8B-B14F-4D97-AF65-F5344CB8AC3E}">
        <p14:creationId xmlns:p14="http://schemas.microsoft.com/office/powerpoint/2010/main" val="23398174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48F6-9D32-4614-9982-2EAA5D4F4754}"/>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5F0C3330-8C7E-4041-9662-F61EF62DCAE4}"/>
              </a:ext>
            </a:extLst>
          </p:cNvPr>
          <p:cNvSpPr>
            <a:spLocks noGrp="1"/>
          </p:cNvSpPr>
          <p:nvPr>
            <p:ph idx="1"/>
          </p:nvPr>
        </p:nvSpPr>
        <p:spPr/>
        <p:txBody>
          <a:bodyPr/>
          <a:lstStyle/>
          <a:p>
            <a:pPr marL="0" indent="0">
              <a:buNone/>
            </a:pPr>
            <a:r>
              <a:rPr lang="en-US" sz="2400" dirty="0"/>
              <a:t>Step1: Calculate mean</a:t>
            </a:r>
            <a:endParaRPr lang="en-IN" sz="2400" dirty="0"/>
          </a:p>
        </p:txBody>
      </p:sp>
      <p:sp>
        <p:nvSpPr>
          <p:cNvPr id="4" name="Date Placeholder 3">
            <a:extLst>
              <a:ext uri="{FF2B5EF4-FFF2-40B4-BE49-F238E27FC236}">
                <a16:creationId xmlns:a16="http://schemas.microsoft.com/office/drawing/2014/main" id="{62B8A360-C5F1-469F-B04C-0BEFBB334834}"/>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4F56A7A-374E-404E-B3BE-0E8B012DA59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5B36AD9-520F-4430-961F-F087F4FEE0CD}"/>
              </a:ext>
            </a:extLst>
          </p:cNvPr>
          <p:cNvSpPr>
            <a:spLocks noGrp="1"/>
          </p:cNvSpPr>
          <p:nvPr>
            <p:ph type="sldNum" sz="quarter" idx="12"/>
          </p:nvPr>
        </p:nvSpPr>
        <p:spPr/>
        <p:txBody>
          <a:bodyPr/>
          <a:lstStyle/>
          <a:p>
            <a:fld id="{BB2CE0DE-867F-455F-B20B-96D381B4AB71}" type="slidenum">
              <a:rPr lang="en-US" smtClean="0"/>
              <a:t>131</a:t>
            </a:fld>
            <a:endParaRPr lang="en-US"/>
          </a:p>
        </p:txBody>
      </p:sp>
      <p:pic>
        <p:nvPicPr>
          <p:cNvPr id="8" name="Picture 7">
            <a:extLst>
              <a:ext uri="{FF2B5EF4-FFF2-40B4-BE49-F238E27FC236}">
                <a16:creationId xmlns:a16="http://schemas.microsoft.com/office/drawing/2014/main" id="{07EA6DA4-FE98-40FE-9FEC-B7DABBAEBD27}"/>
              </a:ext>
            </a:extLst>
          </p:cNvPr>
          <p:cNvPicPr>
            <a:picLocks noChangeAspect="1"/>
          </p:cNvPicPr>
          <p:nvPr/>
        </p:nvPicPr>
        <p:blipFill>
          <a:blip r:embed="rId2"/>
          <a:stretch>
            <a:fillRect/>
          </a:stretch>
        </p:blipFill>
        <p:spPr>
          <a:xfrm>
            <a:off x="4783123" y="914400"/>
            <a:ext cx="3810532" cy="1667108"/>
          </a:xfrm>
          <a:prstGeom prst="rect">
            <a:avLst/>
          </a:prstGeom>
        </p:spPr>
      </p:pic>
      <p:pic>
        <p:nvPicPr>
          <p:cNvPr id="10" name="Picture 9">
            <a:extLst>
              <a:ext uri="{FF2B5EF4-FFF2-40B4-BE49-F238E27FC236}">
                <a16:creationId xmlns:a16="http://schemas.microsoft.com/office/drawing/2014/main" id="{90E538C5-2220-43B4-85C8-DA3706679086}"/>
              </a:ext>
            </a:extLst>
          </p:cNvPr>
          <p:cNvPicPr>
            <a:picLocks noChangeAspect="1"/>
          </p:cNvPicPr>
          <p:nvPr/>
        </p:nvPicPr>
        <p:blipFill>
          <a:blip r:embed="rId3"/>
          <a:stretch>
            <a:fillRect/>
          </a:stretch>
        </p:blipFill>
        <p:spPr>
          <a:xfrm>
            <a:off x="507480" y="2647841"/>
            <a:ext cx="5515745" cy="1562318"/>
          </a:xfrm>
          <a:prstGeom prst="rect">
            <a:avLst/>
          </a:prstGeom>
        </p:spPr>
      </p:pic>
    </p:spTree>
    <p:extLst>
      <p:ext uri="{BB962C8B-B14F-4D97-AF65-F5344CB8AC3E}">
        <p14:creationId xmlns:p14="http://schemas.microsoft.com/office/powerpoint/2010/main" val="4198571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EB8B-A504-466A-8311-BD9418ECC2A9}"/>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36E4622-931F-493B-B85A-3DAC75F2B52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0208498-7948-42CE-A48F-45A525AA14A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8F1E319-9EEF-4B76-A9AA-2F8956D8A6D1}"/>
              </a:ext>
            </a:extLst>
          </p:cNvPr>
          <p:cNvSpPr>
            <a:spLocks noGrp="1"/>
          </p:cNvSpPr>
          <p:nvPr>
            <p:ph type="sldNum" sz="quarter" idx="12"/>
          </p:nvPr>
        </p:nvSpPr>
        <p:spPr/>
        <p:txBody>
          <a:bodyPr/>
          <a:lstStyle/>
          <a:p>
            <a:fld id="{BB2CE0DE-867F-455F-B20B-96D381B4AB71}" type="slidenum">
              <a:rPr lang="en-US" smtClean="0"/>
              <a:t>132</a:t>
            </a:fld>
            <a:endParaRPr lang="en-US"/>
          </a:p>
        </p:txBody>
      </p:sp>
      <p:pic>
        <p:nvPicPr>
          <p:cNvPr id="8" name="Picture 7">
            <a:extLst>
              <a:ext uri="{FF2B5EF4-FFF2-40B4-BE49-F238E27FC236}">
                <a16:creationId xmlns:a16="http://schemas.microsoft.com/office/drawing/2014/main" id="{1C688742-74B6-42DC-B09E-14639E6D709C}"/>
              </a:ext>
            </a:extLst>
          </p:cNvPr>
          <p:cNvPicPr>
            <a:picLocks noChangeAspect="1"/>
          </p:cNvPicPr>
          <p:nvPr/>
        </p:nvPicPr>
        <p:blipFill>
          <a:blip r:embed="rId2"/>
          <a:stretch>
            <a:fillRect/>
          </a:stretch>
        </p:blipFill>
        <p:spPr>
          <a:xfrm>
            <a:off x="457200" y="2362200"/>
            <a:ext cx="5943600" cy="3160323"/>
          </a:xfrm>
          <a:prstGeom prst="rect">
            <a:avLst/>
          </a:prstGeom>
        </p:spPr>
      </p:pic>
      <p:pic>
        <p:nvPicPr>
          <p:cNvPr id="9" name="Picture 8">
            <a:extLst>
              <a:ext uri="{FF2B5EF4-FFF2-40B4-BE49-F238E27FC236}">
                <a16:creationId xmlns:a16="http://schemas.microsoft.com/office/drawing/2014/main" id="{DA062E85-438C-424B-AF0B-6AFC19E5CBAE}"/>
              </a:ext>
            </a:extLst>
          </p:cNvPr>
          <p:cNvPicPr>
            <a:picLocks noChangeAspect="1"/>
          </p:cNvPicPr>
          <p:nvPr/>
        </p:nvPicPr>
        <p:blipFill>
          <a:blip r:embed="rId3"/>
          <a:stretch>
            <a:fillRect/>
          </a:stretch>
        </p:blipFill>
        <p:spPr>
          <a:xfrm>
            <a:off x="4953000" y="533400"/>
            <a:ext cx="3810532" cy="1667108"/>
          </a:xfrm>
          <a:prstGeom prst="rect">
            <a:avLst/>
          </a:prstGeom>
        </p:spPr>
      </p:pic>
      <p:pic>
        <p:nvPicPr>
          <p:cNvPr id="11" name="Picture 10">
            <a:extLst>
              <a:ext uri="{FF2B5EF4-FFF2-40B4-BE49-F238E27FC236}">
                <a16:creationId xmlns:a16="http://schemas.microsoft.com/office/drawing/2014/main" id="{F5C458AA-62DC-4F23-A8CA-F4D1FE1691D5}"/>
              </a:ext>
            </a:extLst>
          </p:cNvPr>
          <p:cNvPicPr>
            <a:picLocks noChangeAspect="1"/>
          </p:cNvPicPr>
          <p:nvPr/>
        </p:nvPicPr>
        <p:blipFill>
          <a:blip r:embed="rId4"/>
          <a:stretch>
            <a:fillRect/>
          </a:stretch>
        </p:blipFill>
        <p:spPr>
          <a:xfrm>
            <a:off x="7156252" y="2457255"/>
            <a:ext cx="1419423" cy="1114581"/>
          </a:xfrm>
          <a:prstGeom prst="rect">
            <a:avLst/>
          </a:prstGeom>
        </p:spPr>
      </p:pic>
    </p:spTree>
    <p:extLst>
      <p:ext uri="{BB962C8B-B14F-4D97-AF65-F5344CB8AC3E}">
        <p14:creationId xmlns:p14="http://schemas.microsoft.com/office/powerpoint/2010/main" val="34452993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D17652-3D8B-4FC2-8EC8-787C7689756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B5A54B8-3AB6-4A7D-8EDA-A9023C81D00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BC7C153-780A-4593-B4A0-D414F2FD2553}"/>
              </a:ext>
            </a:extLst>
          </p:cNvPr>
          <p:cNvSpPr>
            <a:spLocks noGrp="1"/>
          </p:cNvSpPr>
          <p:nvPr>
            <p:ph type="sldNum" sz="quarter" idx="12"/>
          </p:nvPr>
        </p:nvSpPr>
        <p:spPr/>
        <p:txBody>
          <a:bodyPr/>
          <a:lstStyle/>
          <a:p>
            <a:fld id="{BB2CE0DE-867F-455F-B20B-96D381B4AB71}" type="slidenum">
              <a:rPr lang="en-US" smtClean="0"/>
              <a:t>133</a:t>
            </a:fld>
            <a:endParaRPr lang="en-US"/>
          </a:p>
        </p:txBody>
      </p:sp>
      <p:pic>
        <p:nvPicPr>
          <p:cNvPr id="8" name="Picture 7">
            <a:extLst>
              <a:ext uri="{FF2B5EF4-FFF2-40B4-BE49-F238E27FC236}">
                <a16:creationId xmlns:a16="http://schemas.microsoft.com/office/drawing/2014/main" id="{E22B4303-1CB2-49F9-A624-7A6135C0BDA2}"/>
              </a:ext>
            </a:extLst>
          </p:cNvPr>
          <p:cNvPicPr>
            <a:picLocks noChangeAspect="1"/>
          </p:cNvPicPr>
          <p:nvPr/>
        </p:nvPicPr>
        <p:blipFill>
          <a:blip r:embed="rId2"/>
          <a:stretch>
            <a:fillRect/>
          </a:stretch>
        </p:blipFill>
        <p:spPr>
          <a:xfrm>
            <a:off x="554846" y="2057400"/>
            <a:ext cx="6601406" cy="3980482"/>
          </a:xfrm>
          <a:prstGeom prst="rect">
            <a:avLst/>
          </a:prstGeom>
        </p:spPr>
      </p:pic>
      <p:pic>
        <p:nvPicPr>
          <p:cNvPr id="9" name="Picture 8">
            <a:extLst>
              <a:ext uri="{FF2B5EF4-FFF2-40B4-BE49-F238E27FC236}">
                <a16:creationId xmlns:a16="http://schemas.microsoft.com/office/drawing/2014/main" id="{C27956C4-24E6-489A-B4BD-17AC944F7F54}"/>
              </a:ext>
            </a:extLst>
          </p:cNvPr>
          <p:cNvPicPr>
            <a:picLocks noChangeAspect="1"/>
          </p:cNvPicPr>
          <p:nvPr/>
        </p:nvPicPr>
        <p:blipFill>
          <a:blip r:embed="rId3"/>
          <a:stretch>
            <a:fillRect/>
          </a:stretch>
        </p:blipFill>
        <p:spPr>
          <a:xfrm>
            <a:off x="5250986" y="169916"/>
            <a:ext cx="3810532" cy="1667108"/>
          </a:xfrm>
          <a:prstGeom prst="rect">
            <a:avLst/>
          </a:prstGeom>
        </p:spPr>
      </p:pic>
      <p:pic>
        <p:nvPicPr>
          <p:cNvPr id="10" name="Picture 9">
            <a:extLst>
              <a:ext uri="{FF2B5EF4-FFF2-40B4-BE49-F238E27FC236}">
                <a16:creationId xmlns:a16="http://schemas.microsoft.com/office/drawing/2014/main" id="{F051026F-2923-4D38-B5F2-DF16F925FE35}"/>
              </a:ext>
            </a:extLst>
          </p:cNvPr>
          <p:cNvPicPr>
            <a:picLocks noChangeAspect="1"/>
          </p:cNvPicPr>
          <p:nvPr/>
        </p:nvPicPr>
        <p:blipFill>
          <a:blip r:embed="rId4"/>
          <a:stretch>
            <a:fillRect/>
          </a:stretch>
        </p:blipFill>
        <p:spPr>
          <a:xfrm>
            <a:off x="7467600" y="2267918"/>
            <a:ext cx="1419423" cy="1114581"/>
          </a:xfrm>
          <a:prstGeom prst="rect">
            <a:avLst/>
          </a:prstGeom>
        </p:spPr>
      </p:pic>
    </p:spTree>
    <p:extLst>
      <p:ext uri="{BB962C8B-B14F-4D97-AF65-F5344CB8AC3E}">
        <p14:creationId xmlns:p14="http://schemas.microsoft.com/office/powerpoint/2010/main" val="27530743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7BDD-ADC1-4F1F-BE69-C4420FB85C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6B2CB6-7569-4349-93BF-57E581EA949E}"/>
              </a:ext>
            </a:extLst>
          </p:cNvPr>
          <p:cNvSpPr>
            <a:spLocks noGrp="1"/>
          </p:cNvSpPr>
          <p:nvPr>
            <p:ph idx="1"/>
          </p:nvPr>
        </p:nvSpPr>
        <p:spPr/>
        <p:txBody>
          <a:bodyPr/>
          <a:lstStyle/>
          <a:p>
            <a:pPr marL="0" indent="0">
              <a:buNone/>
            </a:pPr>
            <a:r>
              <a:rPr lang="en-US" sz="2000" dirty="0"/>
              <a:t>Step2: Calculation of</a:t>
            </a:r>
          </a:p>
          <a:p>
            <a:pPr marL="0" indent="0">
              <a:buNone/>
            </a:pPr>
            <a:r>
              <a:rPr lang="en-US" sz="2000" dirty="0"/>
              <a:t>Covariance matrix</a:t>
            </a:r>
            <a:endParaRPr lang="en-IN" sz="2000" dirty="0"/>
          </a:p>
        </p:txBody>
      </p:sp>
      <p:sp>
        <p:nvSpPr>
          <p:cNvPr id="4" name="Date Placeholder 3">
            <a:extLst>
              <a:ext uri="{FF2B5EF4-FFF2-40B4-BE49-F238E27FC236}">
                <a16:creationId xmlns:a16="http://schemas.microsoft.com/office/drawing/2014/main" id="{C7A962B8-361E-4117-ACAE-D9C83CB24A5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E86D356-ECC2-429E-BCB0-6D4D4520FFCC}"/>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8125493F-C55A-452D-8696-E68E7E968394}"/>
              </a:ext>
            </a:extLst>
          </p:cNvPr>
          <p:cNvSpPr>
            <a:spLocks noGrp="1"/>
          </p:cNvSpPr>
          <p:nvPr>
            <p:ph type="sldNum" sz="quarter" idx="12"/>
          </p:nvPr>
        </p:nvSpPr>
        <p:spPr/>
        <p:txBody>
          <a:bodyPr/>
          <a:lstStyle/>
          <a:p>
            <a:fld id="{BB2CE0DE-867F-455F-B20B-96D381B4AB71}" type="slidenum">
              <a:rPr lang="en-US" smtClean="0"/>
              <a:t>134</a:t>
            </a:fld>
            <a:endParaRPr lang="en-US"/>
          </a:p>
        </p:txBody>
      </p:sp>
      <p:pic>
        <p:nvPicPr>
          <p:cNvPr id="8" name="Picture 7">
            <a:extLst>
              <a:ext uri="{FF2B5EF4-FFF2-40B4-BE49-F238E27FC236}">
                <a16:creationId xmlns:a16="http://schemas.microsoft.com/office/drawing/2014/main" id="{13E7EB2F-3A5A-4E19-BB96-8C8BF92C9F40}"/>
              </a:ext>
            </a:extLst>
          </p:cNvPr>
          <p:cNvPicPr>
            <a:picLocks noChangeAspect="1"/>
          </p:cNvPicPr>
          <p:nvPr/>
        </p:nvPicPr>
        <p:blipFill>
          <a:blip r:embed="rId2"/>
          <a:stretch>
            <a:fillRect/>
          </a:stretch>
        </p:blipFill>
        <p:spPr>
          <a:xfrm>
            <a:off x="72958" y="1989424"/>
            <a:ext cx="7391400" cy="2318608"/>
          </a:xfrm>
          <a:prstGeom prst="rect">
            <a:avLst/>
          </a:prstGeom>
        </p:spPr>
      </p:pic>
      <p:pic>
        <p:nvPicPr>
          <p:cNvPr id="9" name="Picture 8">
            <a:extLst>
              <a:ext uri="{FF2B5EF4-FFF2-40B4-BE49-F238E27FC236}">
                <a16:creationId xmlns:a16="http://schemas.microsoft.com/office/drawing/2014/main" id="{D2466277-4E26-4BC3-A4A3-96E8AA8E3BC3}"/>
              </a:ext>
            </a:extLst>
          </p:cNvPr>
          <p:cNvPicPr>
            <a:picLocks noChangeAspect="1"/>
          </p:cNvPicPr>
          <p:nvPr/>
        </p:nvPicPr>
        <p:blipFill>
          <a:blip r:embed="rId3"/>
          <a:stretch>
            <a:fillRect/>
          </a:stretch>
        </p:blipFill>
        <p:spPr>
          <a:xfrm>
            <a:off x="5250986" y="169916"/>
            <a:ext cx="3810532" cy="1667108"/>
          </a:xfrm>
          <a:prstGeom prst="rect">
            <a:avLst/>
          </a:prstGeom>
        </p:spPr>
      </p:pic>
      <p:pic>
        <p:nvPicPr>
          <p:cNvPr id="10" name="Picture 9">
            <a:extLst>
              <a:ext uri="{FF2B5EF4-FFF2-40B4-BE49-F238E27FC236}">
                <a16:creationId xmlns:a16="http://schemas.microsoft.com/office/drawing/2014/main" id="{98B9A492-26C5-4D54-8D7D-7B67528492A8}"/>
              </a:ext>
            </a:extLst>
          </p:cNvPr>
          <p:cNvPicPr>
            <a:picLocks noChangeAspect="1"/>
          </p:cNvPicPr>
          <p:nvPr/>
        </p:nvPicPr>
        <p:blipFill>
          <a:blip r:embed="rId4"/>
          <a:stretch>
            <a:fillRect/>
          </a:stretch>
        </p:blipFill>
        <p:spPr>
          <a:xfrm>
            <a:off x="7642095" y="2005506"/>
            <a:ext cx="1419423" cy="1114581"/>
          </a:xfrm>
          <a:prstGeom prst="rect">
            <a:avLst/>
          </a:prstGeom>
        </p:spPr>
      </p:pic>
      <p:pic>
        <p:nvPicPr>
          <p:cNvPr id="12" name="Picture 11">
            <a:extLst>
              <a:ext uri="{FF2B5EF4-FFF2-40B4-BE49-F238E27FC236}">
                <a16:creationId xmlns:a16="http://schemas.microsoft.com/office/drawing/2014/main" id="{BCAC256C-ED8D-46AE-84F6-8D340919F0CD}"/>
              </a:ext>
            </a:extLst>
          </p:cNvPr>
          <p:cNvPicPr>
            <a:picLocks noChangeAspect="1"/>
          </p:cNvPicPr>
          <p:nvPr/>
        </p:nvPicPr>
        <p:blipFill>
          <a:blip r:embed="rId5"/>
          <a:stretch>
            <a:fillRect/>
          </a:stretch>
        </p:blipFill>
        <p:spPr>
          <a:xfrm>
            <a:off x="5065272" y="4612832"/>
            <a:ext cx="2610214" cy="1409897"/>
          </a:xfrm>
          <a:prstGeom prst="rect">
            <a:avLst/>
          </a:prstGeom>
        </p:spPr>
      </p:pic>
      <p:pic>
        <p:nvPicPr>
          <p:cNvPr id="14" name="Picture 13">
            <a:extLst>
              <a:ext uri="{FF2B5EF4-FFF2-40B4-BE49-F238E27FC236}">
                <a16:creationId xmlns:a16="http://schemas.microsoft.com/office/drawing/2014/main" id="{3CA91725-BDAF-433E-87D1-0919CFC2423D}"/>
              </a:ext>
            </a:extLst>
          </p:cNvPr>
          <p:cNvPicPr>
            <a:picLocks noChangeAspect="1"/>
          </p:cNvPicPr>
          <p:nvPr/>
        </p:nvPicPr>
        <p:blipFill>
          <a:blip r:embed="rId6"/>
          <a:stretch>
            <a:fillRect/>
          </a:stretch>
        </p:blipFill>
        <p:spPr>
          <a:xfrm>
            <a:off x="909402" y="4796605"/>
            <a:ext cx="3695707" cy="994595"/>
          </a:xfrm>
          <a:prstGeom prst="rect">
            <a:avLst/>
          </a:prstGeom>
        </p:spPr>
      </p:pic>
    </p:spTree>
    <p:extLst>
      <p:ext uri="{BB962C8B-B14F-4D97-AF65-F5344CB8AC3E}">
        <p14:creationId xmlns:p14="http://schemas.microsoft.com/office/powerpoint/2010/main" val="10679885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D1BCF-BDE5-4CC1-A430-D7E1E9540182}"/>
              </a:ext>
            </a:extLst>
          </p:cNvPr>
          <p:cNvSpPr>
            <a:spLocks noGrp="1"/>
          </p:cNvSpPr>
          <p:nvPr>
            <p:ph idx="1"/>
          </p:nvPr>
        </p:nvSpPr>
        <p:spPr/>
        <p:txBody>
          <a:bodyPr/>
          <a:lstStyle/>
          <a:p>
            <a:pPr marL="0" indent="0">
              <a:buNone/>
            </a:pPr>
            <a:r>
              <a:rPr lang="en-US" sz="1800" dirty="0"/>
              <a:t>Step3: Eigenvalues of the covariance matrix</a:t>
            </a:r>
            <a:endParaRPr lang="en-IN" sz="1800" dirty="0"/>
          </a:p>
        </p:txBody>
      </p:sp>
      <p:sp>
        <p:nvSpPr>
          <p:cNvPr id="4" name="Date Placeholder 3">
            <a:extLst>
              <a:ext uri="{FF2B5EF4-FFF2-40B4-BE49-F238E27FC236}">
                <a16:creationId xmlns:a16="http://schemas.microsoft.com/office/drawing/2014/main" id="{43D79E4A-0094-4895-979D-EC421F103D6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2A66F62-BE6C-4F84-ADEC-C4CD2F9EE79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41D2792-0BE0-4691-B2E2-44C6530B6124}"/>
              </a:ext>
            </a:extLst>
          </p:cNvPr>
          <p:cNvSpPr>
            <a:spLocks noGrp="1"/>
          </p:cNvSpPr>
          <p:nvPr>
            <p:ph type="sldNum" sz="quarter" idx="12"/>
          </p:nvPr>
        </p:nvSpPr>
        <p:spPr/>
        <p:txBody>
          <a:bodyPr/>
          <a:lstStyle/>
          <a:p>
            <a:fld id="{BB2CE0DE-867F-455F-B20B-96D381B4AB71}" type="slidenum">
              <a:rPr lang="en-US" smtClean="0"/>
              <a:t>135</a:t>
            </a:fld>
            <a:endParaRPr lang="en-US"/>
          </a:p>
        </p:txBody>
      </p:sp>
      <p:pic>
        <p:nvPicPr>
          <p:cNvPr id="8" name="Picture 7">
            <a:extLst>
              <a:ext uri="{FF2B5EF4-FFF2-40B4-BE49-F238E27FC236}">
                <a16:creationId xmlns:a16="http://schemas.microsoft.com/office/drawing/2014/main" id="{74D0D82B-EF25-4E1D-A791-C76A144E22E1}"/>
              </a:ext>
            </a:extLst>
          </p:cNvPr>
          <p:cNvPicPr>
            <a:picLocks noChangeAspect="1"/>
          </p:cNvPicPr>
          <p:nvPr/>
        </p:nvPicPr>
        <p:blipFill>
          <a:blip r:embed="rId2"/>
          <a:stretch>
            <a:fillRect/>
          </a:stretch>
        </p:blipFill>
        <p:spPr>
          <a:xfrm>
            <a:off x="235723" y="1641373"/>
            <a:ext cx="4488677" cy="2559191"/>
          </a:xfrm>
          <a:prstGeom prst="rect">
            <a:avLst/>
          </a:prstGeom>
        </p:spPr>
      </p:pic>
      <p:pic>
        <p:nvPicPr>
          <p:cNvPr id="9" name="Picture 8">
            <a:extLst>
              <a:ext uri="{FF2B5EF4-FFF2-40B4-BE49-F238E27FC236}">
                <a16:creationId xmlns:a16="http://schemas.microsoft.com/office/drawing/2014/main" id="{6A5361C3-6A35-45B9-A968-37172DB31BE0}"/>
              </a:ext>
            </a:extLst>
          </p:cNvPr>
          <p:cNvPicPr>
            <a:picLocks noChangeAspect="1"/>
          </p:cNvPicPr>
          <p:nvPr/>
        </p:nvPicPr>
        <p:blipFill>
          <a:blip r:embed="rId3"/>
          <a:stretch>
            <a:fillRect/>
          </a:stretch>
        </p:blipFill>
        <p:spPr>
          <a:xfrm>
            <a:off x="6019800" y="0"/>
            <a:ext cx="2971800" cy="1300163"/>
          </a:xfrm>
          <a:prstGeom prst="rect">
            <a:avLst/>
          </a:prstGeom>
        </p:spPr>
      </p:pic>
      <p:pic>
        <p:nvPicPr>
          <p:cNvPr id="10" name="Picture 9">
            <a:extLst>
              <a:ext uri="{FF2B5EF4-FFF2-40B4-BE49-F238E27FC236}">
                <a16:creationId xmlns:a16="http://schemas.microsoft.com/office/drawing/2014/main" id="{6816E413-D93A-41F5-82FA-21F948EDBAE8}"/>
              </a:ext>
            </a:extLst>
          </p:cNvPr>
          <p:cNvPicPr>
            <a:picLocks noChangeAspect="1"/>
          </p:cNvPicPr>
          <p:nvPr/>
        </p:nvPicPr>
        <p:blipFill>
          <a:blip r:embed="rId4"/>
          <a:stretch>
            <a:fillRect/>
          </a:stretch>
        </p:blipFill>
        <p:spPr>
          <a:xfrm>
            <a:off x="7648399" y="1945324"/>
            <a:ext cx="1250354" cy="981822"/>
          </a:xfrm>
          <a:prstGeom prst="rect">
            <a:avLst/>
          </a:prstGeom>
        </p:spPr>
      </p:pic>
      <p:pic>
        <p:nvPicPr>
          <p:cNvPr id="11" name="Picture 10">
            <a:extLst>
              <a:ext uri="{FF2B5EF4-FFF2-40B4-BE49-F238E27FC236}">
                <a16:creationId xmlns:a16="http://schemas.microsoft.com/office/drawing/2014/main" id="{4D1F6FCA-A62F-4784-9BD4-763A63812AD1}"/>
              </a:ext>
            </a:extLst>
          </p:cNvPr>
          <p:cNvPicPr>
            <a:picLocks noChangeAspect="1"/>
          </p:cNvPicPr>
          <p:nvPr/>
        </p:nvPicPr>
        <p:blipFill>
          <a:blip r:embed="rId5"/>
          <a:stretch>
            <a:fillRect/>
          </a:stretch>
        </p:blipFill>
        <p:spPr>
          <a:xfrm>
            <a:off x="7296364" y="3116008"/>
            <a:ext cx="1847636" cy="997993"/>
          </a:xfrm>
          <a:prstGeom prst="rect">
            <a:avLst/>
          </a:prstGeom>
        </p:spPr>
      </p:pic>
      <p:pic>
        <p:nvPicPr>
          <p:cNvPr id="15" name="Picture 14">
            <a:extLst>
              <a:ext uri="{FF2B5EF4-FFF2-40B4-BE49-F238E27FC236}">
                <a16:creationId xmlns:a16="http://schemas.microsoft.com/office/drawing/2014/main" id="{68ED7C36-6989-41D0-A97B-0AFB94BFC918}"/>
              </a:ext>
            </a:extLst>
          </p:cNvPr>
          <p:cNvPicPr>
            <a:picLocks noChangeAspect="1"/>
          </p:cNvPicPr>
          <p:nvPr/>
        </p:nvPicPr>
        <p:blipFill>
          <a:blip r:embed="rId6"/>
          <a:stretch>
            <a:fillRect/>
          </a:stretch>
        </p:blipFill>
        <p:spPr>
          <a:xfrm>
            <a:off x="5131403" y="1656110"/>
            <a:ext cx="1514665" cy="863253"/>
          </a:xfrm>
          <a:prstGeom prst="rect">
            <a:avLst/>
          </a:prstGeom>
        </p:spPr>
      </p:pic>
    </p:spTree>
    <p:extLst>
      <p:ext uri="{BB962C8B-B14F-4D97-AF65-F5344CB8AC3E}">
        <p14:creationId xmlns:p14="http://schemas.microsoft.com/office/powerpoint/2010/main" val="25456252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5D1BCF-BDE5-4CC1-A430-D7E1E9540182}"/>
              </a:ext>
            </a:extLst>
          </p:cNvPr>
          <p:cNvSpPr>
            <a:spLocks noGrp="1"/>
          </p:cNvSpPr>
          <p:nvPr>
            <p:ph idx="1"/>
          </p:nvPr>
        </p:nvSpPr>
        <p:spPr/>
        <p:txBody>
          <a:bodyPr/>
          <a:lstStyle/>
          <a:p>
            <a:pPr marL="0" indent="0">
              <a:buNone/>
            </a:pPr>
            <a:r>
              <a:rPr lang="en-US" sz="1800" dirty="0"/>
              <a:t>Step3: Eigenvalues of the covariance matrix</a:t>
            </a:r>
            <a:endParaRPr lang="en-IN" sz="1800" dirty="0"/>
          </a:p>
        </p:txBody>
      </p:sp>
      <p:sp>
        <p:nvSpPr>
          <p:cNvPr id="4" name="Date Placeholder 3">
            <a:extLst>
              <a:ext uri="{FF2B5EF4-FFF2-40B4-BE49-F238E27FC236}">
                <a16:creationId xmlns:a16="http://schemas.microsoft.com/office/drawing/2014/main" id="{43D79E4A-0094-4895-979D-EC421F103D6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2A66F62-BE6C-4F84-ADEC-C4CD2F9EE79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41D2792-0BE0-4691-B2E2-44C6530B6124}"/>
              </a:ext>
            </a:extLst>
          </p:cNvPr>
          <p:cNvSpPr>
            <a:spLocks noGrp="1"/>
          </p:cNvSpPr>
          <p:nvPr>
            <p:ph type="sldNum" sz="quarter" idx="12"/>
          </p:nvPr>
        </p:nvSpPr>
        <p:spPr/>
        <p:txBody>
          <a:bodyPr/>
          <a:lstStyle/>
          <a:p>
            <a:fld id="{BB2CE0DE-867F-455F-B20B-96D381B4AB71}" type="slidenum">
              <a:rPr lang="en-US" smtClean="0"/>
              <a:t>136</a:t>
            </a:fld>
            <a:endParaRPr lang="en-US"/>
          </a:p>
        </p:txBody>
      </p:sp>
      <p:pic>
        <p:nvPicPr>
          <p:cNvPr id="8" name="Picture 7">
            <a:extLst>
              <a:ext uri="{FF2B5EF4-FFF2-40B4-BE49-F238E27FC236}">
                <a16:creationId xmlns:a16="http://schemas.microsoft.com/office/drawing/2014/main" id="{74D0D82B-EF25-4E1D-A791-C76A144E22E1}"/>
              </a:ext>
            </a:extLst>
          </p:cNvPr>
          <p:cNvPicPr>
            <a:picLocks noChangeAspect="1"/>
          </p:cNvPicPr>
          <p:nvPr/>
        </p:nvPicPr>
        <p:blipFill>
          <a:blip r:embed="rId2"/>
          <a:stretch>
            <a:fillRect/>
          </a:stretch>
        </p:blipFill>
        <p:spPr>
          <a:xfrm>
            <a:off x="235723" y="1641373"/>
            <a:ext cx="4488677" cy="2559191"/>
          </a:xfrm>
          <a:prstGeom prst="rect">
            <a:avLst/>
          </a:prstGeom>
        </p:spPr>
      </p:pic>
      <p:pic>
        <p:nvPicPr>
          <p:cNvPr id="9" name="Picture 8">
            <a:extLst>
              <a:ext uri="{FF2B5EF4-FFF2-40B4-BE49-F238E27FC236}">
                <a16:creationId xmlns:a16="http://schemas.microsoft.com/office/drawing/2014/main" id="{6A5361C3-6A35-45B9-A968-37172DB31BE0}"/>
              </a:ext>
            </a:extLst>
          </p:cNvPr>
          <p:cNvPicPr>
            <a:picLocks noChangeAspect="1"/>
          </p:cNvPicPr>
          <p:nvPr/>
        </p:nvPicPr>
        <p:blipFill>
          <a:blip r:embed="rId3"/>
          <a:stretch>
            <a:fillRect/>
          </a:stretch>
        </p:blipFill>
        <p:spPr>
          <a:xfrm>
            <a:off x="6019800" y="0"/>
            <a:ext cx="2971800" cy="1300163"/>
          </a:xfrm>
          <a:prstGeom prst="rect">
            <a:avLst/>
          </a:prstGeom>
        </p:spPr>
      </p:pic>
      <p:pic>
        <p:nvPicPr>
          <p:cNvPr id="10" name="Picture 9">
            <a:extLst>
              <a:ext uri="{FF2B5EF4-FFF2-40B4-BE49-F238E27FC236}">
                <a16:creationId xmlns:a16="http://schemas.microsoft.com/office/drawing/2014/main" id="{6816E413-D93A-41F5-82FA-21F948EDBAE8}"/>
              </a:ext>
            </a:extLst>
          </p:cNvPr>
          <p:cNvPicPr>
            <a:picLocks noChangeAspect="1"/>
          </p:cNvPicPr>
          <p:nvPr/>
        </p:nvPicPr>
        <p:blipFill>
          <a:blip r:embed="rId4"/>
          <a:stretch>
            <a:fillRect/>
          </a:stretch>
        </p:blipFill>
        <p:spPr>
          <a:xfrm>
            <a:off x="7648399" y="1945324"/>
            <a:ext cx="1250354" cy="981822"/>
          </a:xfrm>
          <a:prstGeom prst="rect">
            <a:avLst/>
          </a:prstGeom>
        </p:spPr>
      </p:pic>
      <p:pic>
        <p:nvPicPr>
          <p:cNvPr id="11" name="Picture 10">
            <a:extLst>
              <a:ext uri="{FF2B5EF4-FFF2-40B4-BE49-F238E27FC236}">
                <a16:creationId xmlns:a16="http://schemas.microsoft.com/office/drawing/2014/main" id="{4D1F6FCA-A62F-4784-9BD4-763A63812AD1}"/>
              </a:ext>
            </a:extLst>
          </p:cNvPr>
          <p:cNvPicPr>
            <a:picLocks noChangeAspect="1"/>
          </p:cNvPicPr>
          <p:nvPr/>
        </p:nvPicPr>
        <p:blipFill>
          <a:blip r:embed="rId5"/>
          <a:stretch>
            <a:fillRect/>
          </a:stretch>
        </p:blipFill>
        <p:spPr>
          <a:xfrm>
            <a:off x="7296364" y="3116008"/>
            <a:ext cx="1847636" cy="997993"/>
          </a:xfrm>
          <a:prstGeom prst="rect">
            <a:avLst/>
          </a:prstGeom>
        </p:spPr>
      </p:pic>
      <p:pic>
        <p:nvPicPr>
          <p:cNvPr id="13" name="Picture 12">
            <a:extLst>
              <a:ext uri="{FF2B5EF4-FFF2-40B4-BE49-F238E27FC236}">
                <a16:creationId xmlns:a16="http://schemas.microsoft.com/office/drawing/2014/main" id="{7548AB13-28F2-4BC1-AAEB-E97719FAD97D}"/>
              </a:ext>
            </a:extLst>
          </p:cNvPr>
          <p:cNvPicPr>
            <a:picLocks noChangeAspect="1"/>
          </p:cNvPicPr>
          <p:nvPr/>
        </p:nvPicPr>
        <p:blipFill>
          <a:blip r:embed="rId6"/>
          <a:stretch>
            <a:fillRect/>
          </a:stretch>
        </p:blipFill>
        <p:spPr>
          <a:xfrm>
            <a:off x="554751" y="4774628"/>
            <a:ext cx="3496163" cy="2057687"/>
          </a:xfrm>
          <a:prstGeom prst="rect">
            <a:avLst/>
          </a:prstGeom>
        </p:spPr>
      </p:pic>
      <p:pic>
        <p:nvPicPr>
          <p:cNvPr id="15" name="Picture 14">
            <a:extLst>
              <a:ext uri="{FF2B5EF4-FFF2-40B4-BE49-F238E27FC236}">
                <a16:creationId xmlns:a16="http://schemas.microsoft.com/office/drawing/2014/main" id="{68ED7C36-6989-41D0-A97B-0AFB94BFC918}"/>
              </a:ext>
            </a:extLst>
          </p:cNvPr>
          <p:cNvPicPr>
            <a:picLocks noChangeAspect="1"/>
          </p:cNvPicPr>
          <p:nvPr/>
        </p:nvPicPr>
        <p:blipFill>
          <a:blip r:embed="rId7"/>
          <a:stretch>
            <a:fillRect/>
          </a:stretch>
        </p:blipFill>
        <p:spPr>
          <a:xfrm>
            <a:off x="5131403" y="1656110"/>
            <a:ext cx="1514665" cy="863253"/>
          </a:xfrm>
          <a:prstGeom prst="rect">
            <a:avLst/>
          </a:prstGeom>
        </p:spPr>
      </p:pic>
      <p:sp>
        <p:nvSpPr>
          <p:cNvPr id="2" name="TextBox 1">
            <a:extLst>
              <a:ext uri="{FF2B5EF4-FFF2-40B4-BE49-F238E27FC236}">
                <a16:creationId xmlns:a16="http://schemas.microsoft.com/office/drawing/2014/main" id="{0446E82E-C70B-497D-8EB4-B33923BB9667}"/>
              </a:ext>
            </a:extLst>
          </p:cNvPr>
          <p:cNvSpPr txBox="1"/>
          <p:nvPr/>
        </p:nvSpPr>
        <p:spPr>
          <a:xfrm>
            <a:off x="457200" y="4438071"/>
            <a:ext cx="3434723" cy="369332"/>
          </a:xfrm>
          <a:prstGeom prst="rect">
            <a:avLst/>
          </a:prstGeom>
          <a:noFill/>
        </p:spPr>
        <p:txBody>
          <a:bodyPr wrap="none" rtlCol="0">
            <a:spAutoFit/>
          </a:bodyPr>
          <a:lstStyle/>
          <a:p>
            <a:r>
              <a:rPr lang="en-US" dirty="0"/>
              <a:t>Solving Quadratic Equation:</a:t>
            </a:r>
            <a:endParaRPr lang="en-IN" dirty="0"/>
          </a:p>
        </p:txBody>
      </p:sp>
    </p:spTree>
    <p:extLst>
      <p:ext uri="{BB962C8B-B14F-4D97-AF65-F5344CB8AC3E}">
        <p14:creationId xmlns:p14="http://schemas.microsoft.com/office/powerpoint/2010/main" val="18284743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F9CD-0638-4CB3-A4AA-20258E464F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E4D402-2F1D-461B-AD5D-6F2E50DCBC44}"/>
              </a:ext>
            </a:extLst>
          </p:cNvPr>
          <p:cNvSpPr>
            <a:spLocks noGrp="1"/>
          </p:cNvSpPr>
          <p:nvPr>
            <p:ph idx="1"/>
          </p:nvPr>
        </p:nvSpPr>
        <p:spPr/>
        <p:txBody>
          <a:bodyPr/>
          <a:lstStyle/>
          <a:p>
            <a:pPr marL="0" indent="0">
              <a:buNone/>
            </a:pPr>
            <a:r>
              <a:rPr lang="en-US" sz="2000" dirty="0"/>
              <a:t>Step4: Computation of Eigen vectors</a:t>
            </a:r>
            <a:endParaRPr lang="en-IN" sz="2000" dirty="0"/>
          </a:p>
        </p:txBody>
      </p:sp>
      <p:sp>
        <p:nvSpPr>
          <p:cNvPr id="4" name="Date Placeholder 3">
            <a:extLst>
              <a:ext uri="{FF2B5EF4-FFF2-40B4-BE49-F238E27FC236}">
                <a16:creationId xmlns:a16="http://schemas.microsoft.com/office/drawing/2014/main" id="{606AAFC4-31C7-4B39-9DD2-87AC029806C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71E8545-1957-49BD-A779-B9F5A625639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AC35D13-3169-4F4B-BC89-E0FDA0C656A8}"/>
              </a:ext>
            </a:extLst>
          </p:cNvPr>
          <p:cNvSpPr>
            <a:spLocks noGrp="1"/>
          </p:cNvSpPr>
          <p:nvPr>
            <p:ph type="sldNum" sz="quarter" idx="12"/>
          </p:nvPr>
        </p:nvSpPr>
        <p:spPr/>
        <p:txBody>
          <a:bodyPr/>
          <a:lstStyle/>
          <a:p>
            <a:fld id="{BB2CE0DE-867F-455F-B20B-96D381B4AB71}" type="slidenum">
              <a:rPr lang="en-US" smtClean="0"/>
              <a:t>137</a:t>
            </a:fld>
            <a:endParaRPr lang="en-US"/>
          </a:p>
        </p:txBody>
      </p:sp>
      <p:pic>
        <p:nvPicPr>
          <p:cNvPr id="9" name="Picture 8">
            <a:extLst>
              <a:ext uri="{FF2B5EF4-FFF2-40B4-BE49-F238E27FC236}">
                <a16:creationId xmlns:a16="http://schemas.microsoft.com/office/drawing/2014/main" id="{FD3BF2A1-D55B-46ED-826A-72AA400A2EAC}"/>
              </a:ext>
            </a:extLst>
          </p:cNvPr>
          <p:cNvPicPr>
            <a:picLocks noChangeAspect="1"/>
          </p:cNvPicPr>
          <p:nvPr/>
        </p:nvPicPr>
        <p:blipFill>
          <a:blip r:embed="rId2"/>
          <a:stretch>
            <a:fillRect/>
          </a:stretch>
        </p:blipFill>
        <p:spPr>
          <a:xfrm>
            <a:off x="6019800" y="0"/>
            <a:ext cx="2971800" cy="1300163"/>
          </a:xfrm>
          <a:prstGeom prst="rect">
            <a:avLst/>
          </a:prstGeom>
        </p:spPr>
      </p:pic>
      <p:pic>
        <p:nvPicPr>
          <p:cNvPr id="10" name="Picture 9">
            <a:extLst>
              <a:ext uri="{FF2B5EF4-FFF2-40B4-BE49-F238E27FC236}">
                <a16:creationId xmlns:a16="http://schemas.microsoft.com/office/drawing/2014/main" id="{411CE3C8-073B-4C96-AD3B-665569B8EC25}"/>
              </a:ext>
            </a:extLst>
          </p:cNvPr>
          <p:cNvPicPr>
            <a:picLocks noChangeAspect="1"/>
          </p:cNvPicPr>
          <p:nvPr/>
        </p:nvPicPr>
        <p:blipFill>
          <a:blip r:embed="rId3"/>
          <a:stretch>
            <a:fillRect/>
          </a:stretch>
        </p:blipFill>
        <p:spPr>
          <a:xfrm>
            <a:off x="7648399" y="1945324"/>
            <a:ext cx="1250354" cy="981822"/>
          </a:xfrm>
          <a:prstGeom prst="rect">
            <a:avLst/>
          </a:prstGeom>
        </p:spPr>
      </p:pic>
      <p:pic>
        <p:nvPicPr>
          <p:cNvPr id="11" name="Picture 10">
            <a:extLst>
              <a:ext uri="{FF2B5EF4-FFF2-40B4-BE49-F238E27FC236}">
                <a16:creationId xmlns:a16="http://schemas.microsoft.com/office/drawing/2014/main" id="{E0B13693-7244-4E2C-A7F3-28D96D5C0724}"/>
              </a:ext>
            </a:extLst>
          </p:cNvPr>
          <p:cNvPicPr>
            <a:picLocks noChangeAspect="1"/>
          </p:cNvPicPr>
          <p:nvPr/>
        </p:nvPicPr>
        <p:blipFill>
          <a:blip r:embed="rId4"/>
          <a:stretch>
            <a:fillRect/>
          </a:stretch>
        </p:blipFill>
        <p:spPr>
          <a:xfrm>
            <a:off x="7296364" y="3116008"/>
            <a:ext cx="1847636" cy="997993"/>
          </a:xfrm>
          <a:prstGeom prst="rect">
            <a:avLst/>
          </a:prstGeom>
        </p:spPr>
      </p:pic>
      <p:pic>
        <p:nvPicPr>
          <p:cNvPr id="13" name="Picture 12">
            <a:extLst>
              <a:ext uri="{FF2B5EF4-FFF2-40B4-BE49-F238E27FC236}">
                <a16:creationId xmlns:a16="http://schemas.microsoft.com/office/drawing/2014/main" id="{FBB5050A-0B1E-4076-94BC-22867ABE1E14}"/>
              </a:ext>
            </a:extLst>
          </p:cNvPr>
          <p:cNvPicPr>
            <a:picLocks noChangeAspect="1"/>
          </p:cNvPicPr>
          <p:nvPr/>
        </p:nvPicPr>
        <p:blipFill>
          <a:blip r:embed="rId5"/>
          <a:stretch>
            <a:fillRect/>
          </a:stretch>
        </p:blipFill>
        <p:spPr>
          <a:xfrm>
            <a:off x="6892578" y="5067558"/>
            <a:ext cx="2229161" cy="1219370"/>
          </a:xfrm>
          <a:prstGeom prst="rect">
            <a:avLst/>
          </a:prstGeom>
        </p:spPr>
      </p:pic>
      <p:pic>
        <p:nvPicPr>
          <p:cNvPr id="15" name="Picture 14">
            <a:extLst>
              <a:ext uri="{FF2B5EF4-FFF2-40B4-BE49-F238E27FC236}">
                <a16:creationId xmlns:a16="http://schemas.microsoft.com/office/drawing/2014/main" id="{E8A45E90-E49B-4F41-BDDB-6CBC55474728}"/>
              </a:ext>
            </a:extLst>
          </p:cNvPr>
          <p:cNvPicPr>
            <a:picLocks noChangeAspect="1"/>
          </p:cNvPicPr>
          <p:nvPr/>
        </p:nvPicPr>
        <p:blipFill>
          <a:blip r:embed="rId6"/>
          <a:stretch>
            <a:fillRect/>
          </a:stretch>
        </p:blipFill>
        <p:spPr>
          <a:xfrm>
            <a:off x="245247" y="2927146"/>
            <a:ext cx="6354062" cy="3086531"/>
          </a:xfrm>
          <a:prstGeom prst="rect">
            <a:avLst/>
          </a:prstGeom>
        </p:spPr>
      </p:pic>
    </p:spTree>
    <p:extLst>
      <p:ext uri="{BB962C8B-B14F-4D97-AF65-F5344CB8AC3E}">
        <p14:creationId xmlns:p14="http://schemas.microsoft.com/office/powerpoint/2010/main" val="39595527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F9CD-0638-4CB3-A4AA-20258E464F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E4D402-2F1D-461B-AD5D-6F2E50DCBC44}"/>
              </a:ext>
            </a:extLst>
          </p:cNvPr>
          <p:cNvSpPr>
            <a:spLocks noGrp="1"/>
          </p:cNvSpPr>
          <p:nvPr>
            <p:ph idx="1"/>
          </p:nvPr>
        </p:nvSpPr>
        <p:spPr/>
        <p:txBody>
          <a:bodyPr/>
          <a:lstStyle/>
          <a:p>
            <a:pPr marL="0" indent="0">
              <a:buNone/>
            </a:pPr>
            <a:r>
              <a:rPr lang="en-US" sz="1600" dirty="0"/>
              <a:t>Step4: Computation of Eigen vectors</a:t>
            </a:r>
            <a:endParaRPr lang="en-IN" sz="1600" dirty="0"/>
          </a:p>
        </p:txBody>
      </p:sp>
      <p:sp>
        <p:nvSpPr>
          <p:cNvPr id="4" name="Date Placeholder 3">
            <a:extLst>
              <a:ext uri="{FF2B5EF4-FFF2-40B4-BE49-F238E27FC236}">
                <a16:creationId xmlns:a16="http://schemas.microsoft.com/office/drawing/2014/main" id="{606AAFC4-31C7-4B39-9DD2-87AC029806C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71E8545-1957-49BD-A779-B9F5A625639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AC35D13-3169-4F4B-BC89-E0FDA0C656A8}"/>
              </a:ext>
            </a:extLst>
          </p:cNvPr>
          <p:cNvSpPr>
            <a:spLocks noGrp="1"/>
          </p:cNvSpPr>
          <p:nvPr>
            <p:ph type="sldNum" sz="quarter" idx="12"/>
          </p:nvPr>
        </p:nvSpPr>
        <p:spPr/>
        <p:txBody>
          <a:bodyPr/>
          <a:lstStyle/>
          <a:p>
            <a:fld id="{BB2CE0DE-867F-455F-B20B-96D381B4AB71}" type="slidenum">
              <a:rPr lang="en-US" smtClean="0"/>
              <a:t>138</a:t>
            </a:fld>
            <a:endParaRPr lang="en-US"/>
          </a:p>
        </p:txBody>
      </p:sp>
      <p:pic>
        <p:nvPicPr>
          <p:cNvPr id="9" name="Picture 8">
            <a:extLst>
              <a:ext uri="{FF2B5EF4-FFF2-40B4-BE49-F238E27FC236}">
                <a16:creationId xmlns:a16="http://schemas.microsoft.com/office/drawing/2014/main" id="{FD3BF2A1-D55B-46ED-826A-72AA400A2EAC}"/>
              </a:ext>
            </a:extLst>
          </p:cNvPr>
          <p:cNvPicPr>
            <a:picLocks noChangeAspect="1"/>
          </p:cNvPicPr>
          <p:nvPr/>
        </p:nvPicPr>
        <p:blipFill>
          <a:blip r:embed="rId2"/>
          <a:stretch>
            <a:fillRect/>
          </a:stretch>
        </p:blipFill>
        <p:spPr>
          <a:xfrm>
            <a:off x="6019800" y="0"/>
            <a:ext cx="2971800" cy="1300163"/>
          </a:xfrm>
          <a:prstGeom prst="rect">
            <a:avLst/>
          </a:prstGeom>
        </p:spPr>
      </p:pic>
      <p:pic>
        <p:nvPicPr>
          <p:cNvPr id="10" name="Picture 9">
            <a:extLst>
              <a:ext uri="{FF2B5EF4-FFF2-40B4-BE49-F238E27FC236}">
                <a16:creationId xmlns:a16="http://schemas.microsoft.com/office/drawing/2014/main" id="{411CE3C8-073B-4C96-AD3B-665569B8EC25}"/>
              </a:ext>
            </a:extLst>
          </p:cNvPr>
          <p:cNvPicPr>
            <a:picLocks noChangeAspect="1"/>
          </p:cNvPicPr>
          <p:nvPr/>
        </p:nvPicPr>
        <p:blipFill>
          <a:blip r:embed="rId3"/>
          <a:stretch>
            <a:fillRect/>
          </a:stretch>
        </p:blipFill>
        <p:spPr>
          <a:xfrm>
            <a:off x="7648399" y="1945324"/>
            <a:ext cx="1250354" cy="981822"/>
          </a:xfrm>
          <a:prstGeom prst="rect">
            <a:avLst/>
          </a:prstGeom>
        </p:spPr>
      </p:pic>
      <p:pic>
        <p:nvPicPr>
          <p:cNvPr id="11" name="Picture 10">
            <a:extLst>
              <a:ext uri="{FF2B5EF4-FFF2-40B4-BE49-F238E27FC236}">
                <a16:creationId xmlns:a16="http://schemas.microsoft.com/office/drawing/2014/main" id="{E0B13693-7244-4E2C-A7F3-28D96D5C0724}"/>
              </a:ext>
            </a:extLst>
          </p:cNvPr>
          <p:cNvPicPr>
            <a:picLocks noChangeAspect="1"/>
          </p:cNvPicPr>
          <p:nvPr/>
        </p:nvPicPr>
        <p:blipFill>
          <a:blip r:embed="rId4"/>
          <a:stretch>
            <a:fillRect/>
          </a:stretch>
        </p:blipFill>
        <p:spPr>
          <a:xfrm>
            <a:off x="7296364" y="3116008"/>
            <a:ext cx="1847636" cy="997993"/>
          </a:xfrm>
          <a:prstGeom prst="rect">
            <a:avLst/>
          </a:prstGeom>
        </p:spPr>
      </p:pic>
      <p:pic>
        <p:nvPicPr>
          <p:cNvPr id="13" name="Picture 12">
            <a:extLst>
              <a:ext uri="{FF2B5EF4-FFF2-40B4-BE49-F238E27FC236}">
                <a16:creationId xmlns:a16="http://schemas.microsoft.com/office/drawing/2014/main" id="{FBB5050A-0B1E-4076-94BC-22867ABE1E14}"/>
              </a:ext>
            </a:extLst>
          </p:cNvPr>
          <p:cNvPicPr>
            <a:picLocks noChangeAspect="1"/>
          </p:cNvPicPr>
          <p:nvPr/>
        </p:nvPicPr>
        <p:blipFill>
          <a:blip r:embed="rId5"/>
          <a:stretch>
            <a:fillRect/>
          </a:stretch>
        </p:blipFill>
        <p:spPr>
          <a:xfrm>
            <a:off x="6892578" y="5067558"/>
            <a:ext cx="2229161" cy="1219370"/>
          </a:xfrm>
          <a:prstGeom prst="rect">
            <a:avLst/>
          </a:prstGeom>
        </p:spPr>
      </p:pic>
      <p:pic>
        <p:nvPicPr>
          <p:cNvPr id="8" name="Picture 7">
            <a:extLst>
              <a:ext uri="{FF2B5EF4-FFF2-40B4-BE49-F238E27FC236}">
                <a16:creationId xmlns:a16="http://schemas.microsoft.com/office/drawing/2014/main" id="{8B07CCD9-6A41-4D5C-B966-EF25736F7236}"/>
              </a:ext>
            </a:extLst>
          </p:cNvPr>
          <p:cNvPicPr>
            <a:picLocks noChangeAspect="1"/>
          </p:cNvPicPr>
          <p:nvPr/>
        </p:nvPicPr>
        <p:blipFill>
          <a:blip r:embed="rId6"/>
          <a:stretch>
            <a:fillRect/>
          </a:stretch>
        </p:blipFill>
        <p:spPr>
          <a:xfrm>
            <a:off x="637854" y="3264211"/>
            <a:ext cx="2982127" cy="967946"/>
          </a:xfrm>
          <a:prstGeom prst="rect">
            <a:avLst/>
          </a:prstGeom>
        </p:spPr>
      </p:pic>
      <p:pic>
        <p:nvPicPr>
          <p:cNvPr id="14" name="Picture 13">
            <a:extLst>
              <a:ext uri="{FF2B5EF4-FFF2-40B4-BE49-F238E27FC236}">
                <a16:creationId xmlns:a16="http://schemas.microsoft.com/office/drawing/2014/main" id="{5F9B7561-5D87-411E-ACDE-F34865AA8CF7}"/>
              </a:ext>
            </a:extLst>
          </p:cNvPr>
          <p:cNvPicPr>
            <a:picLocks noChangeAspect="1"/>
          </p:cNvPicPr>
          <p:nvPr/>
        </p:nvPicPr>
        <p:blipFill>
          <a:blip r:embed="rId7"/>
          <a:stretch>
            <a:fillRect/>
          </a:stretch>
        </p:blipFill>
        <p:spPr>
          <a:xfrm>
            <a:off x="612009" y="1575361"/>
            <a:ext cx="3349639" cy="1627111"/>
          </a:xfrm>
          <a:prstGeom prst="rect">
            <a:avLst/>
          </a:prstGeom>
        </p:spPr>
      </p:pic>
      <p:sp>
        <p:nvSpPr>
          <p:cNvPr id="12" name="TextBox 11">
            <a:extLst>
              <a:ext uri="{FF2B5EF4-FFF2-40B4-BE49-F238E27FC236}">
                <a16:creationId xmlns:a16="http://schemas.microsoft.com/office/drawing/2014/main" id="{FF59A17D-F8A5-432C-9C50-0DB9677284FE}"/>
              </a:ext>
            </a:extLst>
          </p:cNvPr>
          <p:cNvSpPr txBox="1"/>
          <p:nvPr/>
        </p:nvSpPr>
        <p:spPr>
          <a:xfrm>
            <a:off x="381000" y="4245000"/>
            <a:ext cx="6628738" cy="307777"/>
          </a:xfrm>
          <a:prstGeom prst="rect">
            <a:avLst/>
          </a:prstGeom>
          <a:noFill/>
        </p:spPr>
        <p:txBody>
          <a:bodyPr wrap="none" rtlCol="0">
            <a:spAutoFit/>
          </a:bodyPr>
          <a:lstStyle/>
          <a:p>
            <a:r>
              <a:rPr lang="en-US" sz="1400" dirty="0"/>
              <a:t>Either consider first or second equation, we will consider first Equation.</a:t>
            </a:r>
            <a:endParaRPr lang="en-IN" sz="1400" dirty="0"/>
          </a:p>
        </p:txBody>
      </p:sp>
      <p:pic>
        <p:nvPicPr>
          <p:cNvPr id="17" name="Picture 16">
            <a:extLst>
              <a:ext uri="{FF2B5EF4-FFF2-40B4-BE49-F238E27FC236}">
                <a16:creationId xmlns:a16="http://schemas.microsoft.com/office/drawing/2014/main" id="{9FCDA2EB-969B-4BE6-B7C5-FB14C1838C79}"/>
              </a:ext>
            </a:extLst>
          </p:cNvPr>
          <p:cNvPicPr>
            <a:picLocks noChangeAspect="1"/>
          </p:cNvPicPr>
          <p:nvPr/>
        </p:nvPicPr>
        <p:blipFill>
          <a:blip r:embed="rId8"/>
          <a:stretch>
            <a:fillRect/>
          </a:stretch>
        </p:blipFill>
        <p:spPr>
          <a:xfrm>
            <a:off x="381000" y="4718242"/>
            <a:ext cx="1151932" cy="859068"/>
          </a:xfrm>
          <a:prstGeom prst="rect">
            <a:avLst/>
          </a:prstGeom>
        </p:spPr>
      </p:pic>
      <p:pic>
        <p:nvPicPr>
          <p:cNvPr id="18" name="Picture 17">
            <a:extLst>
              <a:ext uri="{FF2B5EF4-FFF2-40B4-BE49-F238E27FC236}">
                <a16:creationId xmlns:a16="http://schemas.microsoft.com/office/drawing/2014/main" id="{64538358-68A3-4884-A92A-D74C9AA3B5E9}"/>
              </a:ext>
            </a:extLst>
          </p:cNvPr>
          <p:cNvPicPr>
            <a:picLocks noChangeAspect="1"/>
          </p:cNvPicPr>
          <p:nvPr/>
        </p:nvPicPr>
        <p:blipFill>
          <a:blip r:embed="rId9"/>
          <a:stretch>
            <a:fillRect/>
          </a:stretch>
        </p:blipFill>
        <p:spPr>
          <a:xfrm>
            <a:off x="4343400" y="4639853"/>
            <a:ext cx="1848108" cy="943107"/>
          </a:xfrm>
          <a:prstGeom prst="rect">
            <a:avLst/>
          </a:prstGeom>
        </p:spPr>
      </p:pic>
      <p:pic>
        <p:nvPicPr>
          <p:cNvPr id="20" name="Picture 19">
            <a:extLst>
              <a:ext uri="{FF2B5EF4-FFF2-40B4-BE49-F238E27FC236}">
                <a16:creationId xmlns:a16="http://schemas.microsoft.com/office/drawing/2014/main" id="{2DC23FFB-A6CD-446C-A8ED-D9F6C86079B5}"/>
              </a:ext>
            </a:extLst>
          </p:cNvPr>
          <p:cNvPicPr>
            <a:picLocks noChangeAspect="1"/>
          </p:cNvPicPr>
          <p:nvPr/>
        </p:nvPicPr>
        <p:blipFill>
          <a:blip r:embed="rId10"/>
          <a:stretch>
            <a:fillRect/>
          </a:stretch>
        </p:blipFill>
        <p:spPr>
          <a:xfrm>
            <a:off x="1847502" y="4656274"/>
            <a:ext cx="2072036" cy="680134"/>
          </a:xfrm>
          <a:prstGeom prst="rect">
            <a:avLst/>
          </a:prstGeom>
        </p:spPr>
      </p:pic>
      <p:sp>
        <p:nvSpPr>
          <p:cNvPr id="21" name="TextBox 20">
            <a:extLst>
              <a:ext uri="{FF2B5EF4-FFF2-40B4-BE49-F238E27FC236}">
                <a16:creationId xmlns:a16="http://schemas.microsoft.com/office/drawing/2014/main" id="{DF39B6D5-B838-4874-A9B6-E6A5DA24FFF1}"/>
              </a:ext>
            </a:extLst>
          </p:cNvPr>
          <p:cNvSpPr txBox="1"/>
          <p:nvPr/>
        </p:nvSpPr>
        <p:spPr>
          <a:xfrm>
            <a:off x="1568839" y="5454134"/>
            <a:ext cx="2590261" cy="369332"/>
          </a:xfrm>
          <a:prstGeom prst="rect">
            <a:avLst/>
          </a:prstGeom>
          <a:noFill/>
        </p:spPr>
        <p:txBody>
          <a:bodyPr wrap="none" rtlCol="0">
            <a:spAutoFit/>
          </a:bodyPr>
          <a:lstStyle/>
          <a:p>
            <a:r>
              <a:rPr lang="en-US" dirty="0"/>
              <a:t>We will solve for t=1</a:t>
            </a:r>
            <a:endParaRPr lang="en-IN" dirty="0"/>
          </a:p>
        </p:txBody>
      </p:sp>
    </p:spTree>
    <p:extLst>
      <p:ext uri="{BB962C8B-B14F-4D97-AF65-F5344CB8AC3E}">
        <p14:creationId xmlns:p14="http://schemas.microsoft.com/office/powerpoint/2010/main" val="39418098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BE87-75F2-4D28-A168-906F6103A3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28B0A5-9C09-4A87-8305-9ADCE5F175CF}"/>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AFEA35F4-E324-487E-848A-6782239B00F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096DF716-A3CC-4CB7-B569-134539D096B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63DC2F9-A9B0-4665-8D1A-745C9176209C}"/>
              </a:ext>
            </a:extLst>
          </p:cNvPr>
          <p:cNvSpPr>
            <a:spLocks noGrp="1"/>
          </p:cNvSpPr>
          <p:nvPr>
            <p:ph type="sldNum" sz="quarter" idx="12"/>
          </p:nvPr>
        </p:nvSpPr>
        <p:spPr/>
        <p:txBody>
          <a:bodyPr/>
          <a:lstStyle/>
          <a:p>
            <a:fld id="{BB2CE0DE-867F-455F-B20B-96D381B4AB71}" type="slidenum">
              <a:rPr lang="en-US" smtClean="0"/>
              <a:t>139</a:t>
            </a:fld>
            <a:endParaRPr lang="en-US"/>
          </a:p>
        </p:txBody>
      </p:sp>
      <p:pic>
        <p:nvPicPr>
          <p:cNvPr id="8" name="Picture 7">
            <a:extLst>
              <a:ext uri="{FF2B5EF4-FFF2-40B4-BE49-F238E27FC236}">
                <a16:creationId xmlns:a16="http://schemas.microsoft.com/office/drawing/2014/main" id="{136E28ED-84E2-4ACE-A89D-413082A936F9}"/>
              </a:ext>
            </a:extLst>
          </p:cNvPr>
          <p:cNvPicPr>
            <a:picLocks noChangeAspect="1"/>
          </p:cNvPicPr>
          <p:nvPr/>
        </p:nvPicPr>
        <p:blipFill>
          <a:blip r:embed="rId2"/>
          <a:stretch>
            <a:fillRect/>
          </a:stretch>
        </p:blipFill>
        <p:spPr>
          <a:xfrm>
            <a:off x="76200" y="1295400"/>
            <a:ext cx="5648912" cy="3029405"/>
          </a:xfrm>
          <a:prstGeom prst="rect">
            <a:avLst/>
          </a:prstGeom>
        </p:spPr>
      </p:pic>
      <p:pic>
        <p:nvPicPr>
          <p:cNvPr id="9" name="Picture 8">
            <a:extLst>
              <a:ext uri="{FF2B5EF4-FFF2-40B4-BE49-F238E27FC236}">
                <a16:creationId xmlns:a16="http://schemas.microsoft.com/office/drawing/2014/main" id="{24B74399-45C4-47BB-9A89-058528DED5A3}"/>
              </a:ext>
            </a:extLst>
          </p:cNvPr>
          <p:cNvPicPr>
            <a:picLocks noChangeAspect="1"/>
          </p:cNvPicPr>
          <p:nvPr/>
        </p:nvPicPr>
        <p:blipFill>
          <a:blip r:embed="rId3"/>
          <a:stretch>
            <a:fillRect/>
          </a:stretch>
        </p:blipFill>
        <p:spPr>
          <a:xfrm>
            <a:off x="6019800" y="0"/>
            <a:ext cx="2971800" cy="1300163"/>
          </a:xfrm>
          <a:prstGeom prst="rect">
            <a:avLst/>
          </a:prstGeom>
        </p:spPr>
      </p:pic>
      <p:pic>
        <p:nvPicPr>
          <p:cNvPr id="10" name="Picture 9">
            <a:extLst>
              <a:ext uri="{FF2B5EF4-FFF2-40B4-BE49-F238E27FC236}">
                <a16:creationId xmlns:a16="http://schemas.microsoft.com/office/drawing/2014/main" id="{C1E9111E-291A-4AA0-831C-AE1384468DE3}"/>
              </a:ext>
            </a:extLst>
          </p:cNvPr>
          <p:cNvPicPr>
            <a:picLocks noChangeAspect="1"/>
          </p:cNvPicPr>
          <p:nvPr/>
        </p:nvPicPr>
        <p:blipFill>
          <a:blip r:embed="rId4"/>
          <a:stretch>
            <a:fillRect/>
          </a:stretch>
        </p:blipFill>
        <p:spPr>
          <a:xfrm>
            <a:off x="7648399" y="1945324"/>
            <a:ext cx="1250354" cy="981822"/>
          </a:xfrm>
          <a:prstGeom prst="rect">
            <a:avLst/>
          </a:prstGeom>
        </p:spPr>
      </p:pic>
      <p:pic>
        <p:nvPicPr>
          <p:cNvPr id="11" name="Picture 10">
            <a:extLst>
              <a:ext uri="{FF2B5EF4-FFF2-40B4-BE49-F238E27FC236}">
                <a16:creationId xmlns:a16="http://schemas.microsoft.com/office/drawing/2014/main" id="{BF86770C-8C2D-42C1-868E-AF8BCCF34D74}"/>
              </a:ext>
            </a:extLst>
          </p:cNvPr>
          <p:cNvPicPr>
            <a:picLocks noChangeAspect="1"/>
          </p:cNvPicPr>
          <p:nvPr/>
        </p:nvPicPr>
        <p:blipFill>
          <a:blip r:embed="rId5"/>
          <a:stretch>
            <a:fillRect/>
          </a:stretch>
        </p:blipFill>
        <p:spPr>
          <a:xfrm>
            <a:off x="7296364" y="3116008"/>
            <a:ext cx="1847636" cy="997993"/>
          </a:xfrm>
          <a:prstGeom prst="rect">
            <a:avLst/>
          </a:prstGeom>
        </p:spPr>
      </p:pic>
      <p:pic>
        <p:nvPicPr>
          <p:cNvPr id="12" name="Picture 11">
            <a:extLst>
              <a:ext uri="{FF2B5EF4-FFF2-40B4-BE49-F238E27FC236}">
                <a16:creationId xmlns:a16="http://schemas.microsoft.com/office/drawing/2014/main" id="{5365C2C4-2D1D-45FC-9975-D22ABB4852FD}"/>
              </a:ext>
            </a:extLst>
          </p:cNvPr>
          <p:cNvPicPr>
            <a:picLocks noChangeAspect="1"/>
          </p:cNvPicPr>
          <p:nvPr/>
        </p:nvPicPr>
        <p:blipFill>
          <a:blip r:embed="rId6"/>
          <a:stretch>
            <a:fillRect/>
          </a:stretch>
        </p:blipFill>
        <p:spPr>
          <a:xfrm>
            <a:off x="6892578" y="5067558"/>
            <a:ext cx="2229161" cy="1219370"/>
          </a:xfrm>
          <a:prstGeom prst="rect">
            <a:avLst/>
          </a:prstGeom>
        </p:spPr>
      </p:pic>
      <p:pic>
        <p:nvPicPr>
          <p:cNvPr id="13" name="Picture 12">
            <a:extLst>
              <a:ext uri="{FF2B5EF4-FFF2-40B4-BE49-F238E27FC236}">
                <a16:creationId xmlns:a16="http://schemas.microsoft.com/office/drawing/2014/main" id="{D3688BD8-F76B-4964-AE1E-8BF30A8A185A}"/>
              </a:ext>
            </a:extLst>
          </p:cNvPr>
          <p:cNvPicPr>
            <a:picLocks noChangeAspect="1"/>
          </p:cNvPicPr>
          <p:nvPr/>
        </p:nvPicPr>
        <p:blipFill>
          <a:blip r:embed="rId7"/>
          <a:stretch>
            <a:fillRect/>
          </a:stretch>
        </p:blipFill>
        <p:spPr>
          <a:xfrm>
            <a:off x="4343400" y="4639853"/>
            <a:ext cx="1848108" cy="943107"/>
          </a:xfrm>
          <a:prstGeom prst="rect">
            <a:avLst/>
          </a:prstGeom>
        </p:spPr>
      </p:pic>
      <p:pic>
        <p:nvPicPr>
          <p:cNvPr id="14" name="Picture 13">
            <a:extLst>
              <a:ext uri="{FF2B5EF4-FFF2-40B4-BE49-F238E27FC236}">
                <a16:creationId xmlns:a16="http://schemas.microsoft.com/office/drawing/2014/main" id="{2536D785-7075-4C0F-AA56-335D0990015B}"/>
              </a:ext>
            </a:extLst>
          </p:cNvPr>
          <p:cNvPicPr>
            <a:picLocks noChangeAspect="1"/>
          </p:cNvPicPr>
          <p:nvPr/>
        </p:nvPicPr>
        <p:blipFill>
          <a:blip r:embed="rId3"/>
          <a:stretch>
            <a:fillRect/>
          </a:stretch>
        </p:blipFill>
        <p:spPr>
          <a:xfrm>
            <a:off x="6084013" y="59265"/>
            <a:ext cx="2971800" cy="1300163"/>
          </a:xfrm>
          <a:prstGeom prst="rect">
            <a:avLst/>
          </a:prstGeom>
        </p:spPr>
      </p:pic>
      <p:pic>
        <p:nvPicPr>
          <p:cNvPr id="15" name="Picture 14">
            <a:extLst>
              <a:ext uri="{FF2B5EF4-FFF2-40B4-BE49-F238E27FC236}">
                <a16:creationId xmlns:a16="http://schemas.microsoft.com/office/drawing/2014/main" id="{8F1A53BA-0FED-4818-AFF2-1D838183BF9E}"/>
              </a:ext>
            </a:extLst>
          </p:cNvPr>
          <p:cNvPicPr>
            <a:picLocks noChangeAspect="1"/>
          </p:cNvPicPr>
          <p:nvPr/>
        </p:nvPicPr>
        <p:blipFill>
          <a:blip r:embed="rId4"/>
          <a:stretch>
            <a:fillRect/>
          </a:stretch>
        </p:blipFill>
        <p:spPr>
          <a:xfrm>
            <a:off x="7712612" y="2004589"/>
            <a:ext cx="1250354" cy="981822"/>
          </a:xfrm>
          <a:prstGeom prst="rect">
            <a:avLst/>
          </a:prstGeom>
        </p:spPr>
      </p:pic>
      <p:pic>
        <p:nvPicPr>
          <p:cNvPr id="16" name="Picture 15">
            <a:extLst>
              <a:ext uri="{FF2B5EF4-FFF2-40B4-BE49-F238E27FC236}">
                <a16:creationId xmlns:a16="http://schemas.microsoft.com/office/drawing/2014/main" id="{2699F0D9-2242-41FD-93FE-9EECB58EA976}"/>
              </a:ext>
            </a:extLst>
          </p:cNvPr>
          <p:cNvPicPr>
            <a:picLocks noChangeAspect="1"/>
          </p:cNvPicPr>
          <p:nvPr/>
        </p:nvPicPr>
        <p:blipFill>
          <a:blip r:embed="rId7"/>
          <a:stretch>
            <a:fillRect/>
          </a:stretch>
        </p:blipFill>
        <p:spPr>
          <a:xfrm>
            <a:off x="4407613" y="4699118"/>
            <a:ext cx="1848108" cy="943107"/>
          </a:xfrm>
          <a:prstGeom prst="rect">
            <a:avLst/>
          </a:prstGeom>
        </p:spPr>
      </p:pic>
    </p:spTree>
    <p:extLst>
      <p:ext uri="{BB962C8B-B14F-4D97-AF65-F5344CB8AC3E}">
        <p14:creationId xmlns:p14="http://schemas.microsoft.com/office/powerpoint/2010/main" val="50748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CC5F-696E-CB59-4F90-BFEB72E6A983}"/>
              </a:ext>
            </a:extLst>
          </p:cNvPr>
          <p:cNvSpPr>
            <a:spLocks noGrp="1"/>
          </p:cNvSpPr>
          <p:nvPr>
            <p:ph type="title"/>
          </p:nvPr>
        </p:nvSpPr>
        <p:spPr/>
        <p:txBody>
          <a:bodyPr/>
          <a:lstStyle/>
          <a:p>
            <a:r>
              <a:rPr lang="en-IN" b="0" i="0" dirty="0">
                <a:solidFill>
                  <a:srgbClr val="161616"/>
                </a:solidFill>
                <a:effectLst/>
                <a:latin typeface="IBM Plex Sans" panose="020B0503050203000203" pitchFamily="34" charset="0"/>
              </a:rPr>
              <a:t>Types of Ensemble learning techniques</a:t>
            </a:r>
            <a:endParaRPr lang="en-IN" dirty="0"/>
          </a:p>
        </p:txBody>
      </p:sp>
      <p:sp>
        <p:nvSpPr>
          <p:cNvPr id="3" name="Content Placeholder 2">
            <a:extLst>
              <a:ext uri="{FF2B5EF4-FFF2-40B4-BE49-F238E27FC236}">
                <a16:creationId xmlns:a16="http://schemas.microsoft.com/office/drawing/2014/main" id="{3F233162-6FA9-2DCD-1A43-61AB89BF0A22}"/>
              </a:ext>
            </a:extLst>
          </p:cNvPr>
          <p:cNvSpPr>
            <a:spLocks noGrp="1"/>
          </p:cNvSpPr>
          <p:nvPr>
            <p:ph idx="1"/>
          </p:nvPr>
        </p:nvSpPr>
        <p:spPr/>
        <p:txBody>
          <a:bodyPr/>
          <a:lstStyle/>
          <a:p>
            <a:pPr marL="514350" indent="-514350">
              <a:buAutoNum type="arabicPeriod"/>
            </a:pPr>
            <a:r>
              <a:rPr lang="en-IN" sz="4000" dirty="0">
                <a:solidFill>
                  <a:srgbClr val="161616"/>
                </a:solidFill>
                <a:latin typeface="IBM Plex Sans" panose="020B0503050203000203" pitchFamily="34" charset="0"/>
              </a:rPr>
              <a:t>B</a:t>
            </a:r>
            <a:r>
              <a:rPr lang="en-IN" sz="4000" b="0" i="0" dirty="0">
                <a:solidFill>
                  <a:srgbClr val="161616"/>
                </a:solidFill>
                <a:effectLst/>
                <a:latin typeface="IBM Plex Sans" panose="020B0503050203000203" pitchFamily="34" charset="0"/>
              </a:rPr>
              <a:t>agging</a:t>
            </a:r>
          </a:p>
          <a:p>
            <a:pPr marL="514350" indent="-514350">
              <a:buAutoNum type="arabicPeriod"/>
            </a:pPr>
            <a:r>
              <a:rPr lang="en-IN" sz="4000" dirty="0">
                <a:solidFill>
                  <a:srgbClr val="161616"/>
                </a:solidFill>
                <a:latin typeface="IBM Plex Sans" panose="020B0503050203000203" pitchFamily="34" charset="0"/>
              </a:rPr>
              <a:t>B</a:t>
            </a:r>
            <a:r>
              <a:rPr lang="en-IN" sz="4000" b="0" i="0" dirty="0">
                <a:solidFill>
                  <a:srgbClr val="161616"/>
                </a:solidFill>
                <a:effectLst/>
                <a:latin typeface="IBM Plex Sans" panose="020B0503050203000203" pitchFamily="34" charset="0"/>
              </a:rPr>
              <a:t>oosting</a:t>
            </a:r>
          </a:p>
          <a:p>
            <a:pPr marL="514350" indent="-514350">
              <a:buAutoNum type="arabicPeriod"/>
            </a:pPr>
            <a:r>
              <a:rPr lang="en-IN" sz="4000" dirty="0">
                <a:solidFill>
                  <a:srgbClr val="161616"/>
                </a:solidFill>
                <a:latin typeface="IBM Plex Sans" panose="020B0503050203000203" pitchFamily="34" charset="0"/>
              </a:rPr>
              <a:t>S</a:t>
            </a:r>
            <a:r>
              <a:rPr lang="en-IN" sz="4000" b="0" i="0" dirty="0">
                <a:solidFill>
                  <a:srgbClr val="161616"/>
                </a:solidFill>
                <a:effectLst/>
                <a:latin typeface="IBM Plex Sans" panose="020B0503050203000203" pitchFamily="34" charset="0"/>
              </a:rPr>
              <a:t>tacking</a:t>
            </a:r>
            <a:endParaRPr lang="en-IN" sz="4000" dirty="0"/>
          </a:p>
        </p:txBody>
      </p:sp>
      <p:sp>
        <p:nvSpPr>
          <p:cNvPr id="4" name="Date Placeholder 3">
            <a:extLst>
              <a:ext uri="{FF2B5EF4-FFF2-40B4-BE49-F238E27FC236}">
                <a16:creationId xmlns:a16="http://schemas.microsoft.com/office/drawing/2014/main" id="{0C9106DD-3DCC-03AD-F04D-BC7E6322734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C129AFB-0A83-D7FE-15C8-C842008BA08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3D378B2A-4F61-EE64-CF5C-4324897A1592}"/>
              </a:ext>
            </a:extLst>
          </p:cNvPr>
          <p:cNvSpPr>
            <a:spLocks noGrp="1"/>
          </p:cNvSpPr>
          <p:nvPr>
            <p:ph type="sldNum" sz="quarter" idx="12"/>
          </p:nvPr>
        </p:nvSpPr>
        <p:spPr/>
        <p:txBody>
          <a:bodyPr/>
          <a:lstStyle/>
          <a:p>
            <a:fld id="{BB2CE0DE-867F-455F-B20B-96D381B4AB71}" type="slidenum">
              <a:rPr lang="en-US" smtClean="0"/>
              <a:t>14</a:t>
            </a:fld>
            <a:endParaRPr lang="en-US"/>
          </a:p>
        </p:txBody>
      </p:sp>
    </p:spTree>
    <p:extLst>
      <p:ext uri="{BB962C8B-B14F-4D97-AF65-F5344CB8AC3E}">
        <p14:creationId xmlns:p14="http://schemas.microsoft.com/office/powerpoint/2010/main" val="454737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DBA4-2C0A-453D-87B6-F2C10AA6D1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D6AF2E-4E8E-42D4-A48D-5A9DA484E6DF}"/>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66F89CE-8B5E-45B3-A5CE-B6F02A46BE6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8B0E58A-E739-4417-9AAB-CB141A00A7B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71A1864B-ACC8-459F-8B92-7AE494077C82}"/>
              </a:ext>
            </a:extLst>
          </p:cNvPr>
          <p:cNvSpPr>
            <a:spLocks noGrp="1"/>
          </p:cNvSpPr>
          <p:nvPr>
            <p:ph type="sldNum" sz="quarter" idx="12"/>
          </p:nvPr>
        </p:nvSpPr>
        <p:spPr/>
        <p:txBody>
          <a:bodyPr/>
          <a:lstStyle/>
          <a:p>
            <a:fld id="{BB2CE0DE-867F-455F-B20B-96D381B4AB71}" type="slidenum">
              <a:rPr lang="en-US" smtClean="0"/>
              <a:t>140</a:t>
            </a:fld>
            <a:endParaRPr lang="en-US"/>
          </a:p>
        </p:txBody>
      </p:sp>
      <p:pic>
        <p:nvPicPr>
          <p:cNvPr id="8" name="Picture 7">
            <a:extLst>
              <a:ext uri="{FF2B5EF4-FFF2-40B4-BE49-F238E27FC236}">
                <a16:creationId xmlns:a16="http://schemas.microsoft.com/office/drawing/2014/main" id="{9617ED8F-0446-4B0A-AC21-CA184334D390}"/>
              </a:ext>
            </a:extLst>
          </p:cNvPr>
          <p:cNvPicPr>
            <a:picLocks noChangeAspect="1"/>
          </p:cNvPicPr>
          <p:nvPr/>
        </p:nvPicPr>
        <p:blipFill>
          <a:blip r:embed="rId2"/>
          <a:stretch>
            <a:fillRect/>
          </a:stretch>
        </p:blipFill>
        <p:spPr>
          <a:xfrm>
            <a:off x="163804" y="1548644"/>
            <a:ext cx="6728774" cy="960006"/>
          </a:xfrm>
          <a:prstGeom prst="rect">
            <a:avLst/>
          </a:prstGeom>
        </p:spPr>
      </p:pic>
      <p:pic>
        <p:nvPicPr>
          <p:cNvPr id="9" name="Picture 8">
            <a:extLst>
              <a:ext uri="{FF2B5EF4-FFF2-40B4-BE49-F238E27FC236}">
                <a16:creationId xmlns:a16="http://schemas.microsoft.com/office/drawing/2014/main" id="{1901C2A9-A8A3-4917-9E62-FE2044B7D470}"/>
              </a:ext>
            </a:extLst>
          </p:cNvPr>
          <p:cNvPicPr>
            <a:picLocks noChangeAspect="1"/>
          </p:cNvPicPr>
          <p:nvPr/>
        </p:nvPicPr>
        <p:blipFill>
          <a:blip r:embed="rId3"/>
          <a:stretch>
            <a:fillRect/>
          </a:stretch>
        </p:blipFill>
        <p:spPr>
          <a:xfrm>
            <a:off x="7296364" y="3116008"/>
            <a:ext cx="1847636" cy="997993"/>
          </a:xfrm>
          <a:prstGeom prst="rect">
            <a:avLst/>
          </a:prstGeom>
        </p:spPr>
      </p:pic>
      <p:pic>
        <p:nvPicPr>
          <p:cNvPr id="10" name="Picture 9">
            <a:extLst>
              <a:ext uri="{FF2B5EF4-FFF2-40B4-BE49-F238E27FC236}">
                <a16:creationId xmlns:a16="http://schemas.microsoft.com/office/drawing/2014/main" id="{A1A19E87-9D1D-459D-9273-18221F48037A}"/>
              </a:ext>
            </a:extLst>
          </p:cNvPr>
          <p:cNvPicPr>
            <a:picLocks noChangeAspect="1"/>
          </p:cNvPicPr>
          <p:nvPr/>
        </p:nvPicPr>
        <p:blipFill>
          <a:blip r:embed="rId4"/>
          <a:stretch>
            <a:fillRect/>
          </a:stretch>
        </p:blipFill>
        <p:spPr>
          <a:xfrm>
            <a:off x="6892578" y="5067558"/>
            <a:ext cx="2229161" cy="1219370"/>
          </a:xfrm>
          <a:prstGeom prst="rect">
            <a:avLst/>
          </a:prstGeom>
        </p:spPr>
      </p:pic>
      <p:pic>
        <p:nvPicPr>
          <p:cNvPr id="11" name="Picture 10">
            <a:extLst>
              <a:ext uri="{FF2B5EF4-FFF2-40B4-BE49-F238E27FC236}">
                <a16:creationId xmlns:a16="http://schemas.microsoft.com/office/drawing/2014/main" id="{7E5FE357-9BC5-45EB-9B3E-565F0652FD3B}"/>
              </a:ext>
            </a:extLst>
          </p:cNvPr>
          <p:cNvPicPr>
            <a:picLocks noChangeAspect="1"/>
          </p:cNvPicPr>
          <p:nvPr/>
        </p:nvPicPr>
        <p:blipFill>
          <a:blip r:embed="rId5"/>
          <a:stretch>
            <a:fillRect/>
          </a:stretch>
        </p:blipFill>
        <p:spPr>
          <a:xfrm>
            <a:off x="6084013" y="59265"/>
            <a:ext cx="2971800" cy="1300163"/>
          </a:xfrm>
          <a:prstGeom prst="rect">
            <a:avLst/>
          </a:prstGeom>
        </p:spPr>
      </p:pic>
      <p:pic>
        <p:nvPicPr>
          <p:cNvPr id="12" name="Picture 11">
            <a:extLst>
              <a:ext uri="{FF2B5EF4-FFF2-40B4-BE49-F238E27FC236}">
                <a16:creationId xmlns:a16="http://schemas.microsoft.com/office/drawing/2014/main" id="{F43348F1-6F6A-4E72-92B8-4CB08A8B32D3}"/>
              </a:ext>
            </a:extLst>
          </p:cNvPr>
          <p:cNvPicPr>
            <a:picLocks noChangeAspect="1"/>
          </p:cNvPicPr>
          <p:nvPr/>
        </p:nvPicPr>
        <p:blipFill>
          <a:blip r:embed="rId6"/>
          <a:stretch>
            <a:fillRect/>
          </a:stretch>
        </p:blipFill>
        <p:spPr>
          <a:xfrm>
            <a:off x="7712612" y="2004589"/>
            <a:ext cx="1250354" cy="981822"/>
          </a:xfrm>
          <a:prstGeom prst="rect">
            <a:avLst/>
          </a:prstGeom>
        </p:spPr>
      </p:pic>
      <p:pic>
        <p:nvPicPr>
          <p:cNvPr id="13" name="Picture 12">
            <a:extLst>
              <a:ext uri="{FF2B5EF4-FFF2-40B4-BE49-F238E27FC236}">
                <a16:creationId xmlns:a16="http://schemas.microsoft.com/office/drawing/2014/main" id="{35B7CED3-A768-48FE-BE87-FCEFFBC54B6A}"/>
              </a:ext>
            </a:extLst>
          </p:cNvPr>
          <p:cNvPicPr>
            <a:picLocks noChangeAspect="1"/>
          </p:cNvPicPr>
          <p:nvPr/>
        </p:nvPicPr>
        <p:blipFill>
          <a:blip r:embed="rId7"/>
          <a:stretch>
            <a:fillRect/>
          </a:stretch>
        </p:blipFill>
        <p:spPr>
          <a:xfrm>
            <a:off x="5081300" y="2644454"/>
            <a:ext cx="1848108" cy="943107"/>
          </a:xfrm>
          <a:prstGeom prst="rect">
            <a:avLst/>
          </a:prstGeom>
        </p:spPr>
      </p:pic>
      <p:pic>
        <p:nvPicPr>
          <p:cNvPr id="15" name="Picture 14">
            <a:extLst>
              <a:ext uri="{FF2B5EF4-FFF2-40B4-BE49-F238E27FC236}">
                <a16:creationId xmlns:a16="http://schemas.microsoft.com/office/drawing/2014/main" id="{EB2C2C17-7C8F-448A-BE43-40E586BFF1CC}"/>
              </a:ext>
            </a:extLst>
          </p:cNvPr>
          <p:cNvPicPr>
            <a:picLocks noChangeAspect="1"/>
          </p:cNvPicPr>
          <p:nvPr/>
        </p:nvPicPr>
        <p:blipFill>
          <a:blip r:embed="rId8"/>
          <a:stretch>
            <a:fillRect/>
          </a:stretch>
        </p:blipFill>
        <p:spPr>
          <a:xfrm>
            <a:off x="370338" y="2609735"/>
            <a:ext cx="4344006" cy="1638529"/>
          </a:xfrm>
          <a:prstGeom prst="rect">
            <a:avLst/>
          </a:prstGeom>
        </p:spPr>
      </p:pic>
      <p:pic>
        <p:nvPicPr>
          <p:cNvPr id="17" name="Picture 16">
            <a:extLst>
              <a:ext uri="{FF2B5EF4-FFF2-40B4-BE49-F238E27FC236}">
                <a16:creationId xmlns:a16="http://schemas.microsoft.com/office/drawing/2014/main" id="{7D180E8D-0E5D-48F5-8BCD-5CAE76190841}"/>
              </a:ext>
            </a:extLst>
          </p:cNvPr>
          <p:cNvPicPr>
            <a:picLocks noChangeAspect="1"/>
          </p:cNvPicPr>
          <p:nvPr/>
        </p:nvPicPr>
        <p:blipFill>
          <a:blip r:embed="rId9"/>
          <a:stretch>
            <a:fillRect/>
          </a:stretch>
        </p:blipFill>
        <p:spPr>
          <a:xfrm>
            <a:off x="3320270" y="4355142"/>
            <a:ext cx="3018307" cy="2186962"/>
          </a:xfrm>
          <a:prstGeom prst="rect">
            <a:avLst/>
          </a:prstGeom>
        </p:spPr>
      </p:pic>
    </p:spTree>
    <p:extLst>
      <p:ext uri="{BB962C8B-B14F-4D97-AF65-F5344CB8AC3E}">
        <p14:creationId xmlns:p14="http://schemas.microsoft.com/office/powerpoint/2010/main" val="52369763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8D67-AB7D-4A73-A082-1D61D85359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1E0C93-0CB9-46DF-A138-5E1EB6C0CC85}"/>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9938D01-765A-44C7-A509-3D8B5F79E0E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6702A7D-89E7-4DCB-ADD1-35B497ABBA3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718697A-BDF7-425A-933C-BFB2534F7D3E}"/>
              </a:ext>
            </a:extLst>
          </p:cNvPr>
          <p:cNvSpPr>
            <a:spLocks noGrp="1"/>
          </p:cNvSpPr>
          <p:nvPr>
            <p:ph type="sldNum" sz="quarter" idx="12"/>
          </p:nvPr>
        </p:nvSpPr>
        <p:spPr/>
        <p:txBody>
          <a:bodyPr/>
          <a:lstStyle/>
          <a:p>
            <a:fld id="{BB2CE0DE-867F-455F-B20B-96D381B4AB71}" type="slidenum">
              <a:rPr lang="en-US" smtClean="0"/>
              <a:t>141</a:t>
            </a:fld>
            <a:endParaRPr lang="en-US"/>
          </a:p>
        </p:txBody>
      </p:sp>
      <p:pic>
        <p:nvPicPr>
          <p:cNvPr id="8" name="Picture 7">
            <a:extLst>
              <a:ext uri="{FF2B5EF4-FFF2-40B4-BE49-F238E27FC236}">
                <a16:creationId xmlns:a16="http://schemas.microsoft.com/office/drawing/2014/main" id="{993A59CA-2AF5-4892-AC8E-C58349DAAC0E}"/>
              </a:ext>
            </a:extLst>
          </p:cNvPr>
          <p:cNvPicPr>
            <a:picLocks noChangeAspect="1"/>
          </p:cNvPicPr>
          <p:nvPr/>
        </p:nvPicPr>
        <p:blipFill>
          <a:blip r:embed="rId2"/>
          <a:stretch>
            <a:fillRect/>
          </a:stretch>
        </p:blipFill>
        <p:spPr>
          <a:xfrm>
            <a:off x="566738" y="1219200"/>
            <a:ext cx="4877693" cy="900051"/>
          </a:xfrm>
          <a:prstGeom prst="rect">
            <a:avLst/>
          </a:prstGeom>
        </p:spPr>
      </p:pic>
      <p:pic>
        <p:nvPicPr>
          <p:cNvPr id="9" name="Picture 8">
            <a:extLst>
              <a:ext uri="{FF2B5EF4-FFF2-40B4-BE49-F238E27FC236}">
                <a16:creationId xmlns:a16="http://schemas.microsoft.com/office/drawing/2014/main" id="{33753297-131B-441C-90F6-A02860FD92AE}"/>
              </a:ext>
            </a:extLst>
          </p:cNvPr>
          <p:cNvPicPr>
            <a:picLocks noChangeAspect="1"/>
          </p:cNvPicPr>
          <p:nvPr/>
        </p:nvPicPr>
        <p:blipFill>
          <a:blip r:embed="rId3"/>
          <a:stretch>
            <a:fillRect/>
          </a:stretch>
        </p:blipFill>
        <p:spPr>
          <a:xfrm>
            <a:off x="7296364" y="3116008"/>
            <a:ext cx="1847636" cy="997993"/>
          </a:xfrm>
          <a:prstGeom prst="rect">
            <a:avLst/>
          </a:prstGeom>
        </p:spPr>
      </p:pic>
      <p:pic>
        <p:nvPicPr>
          <p:cNvPr id="10" name="Picture 9">
            <a:extLst>
              <a:ext uri="{FF2B5EF4-FFF2-40B4-BE49-F238E27FC236}">
                <a16:creationId xmlns:a16="http://schemas.microsoft.com/office/drawing/2014/main" id="{5A803CD1-147B-4F51-A4CD-F45B78058F1E}"/>
              </a:ext>
            </a:extLst>
          </p:cNvPr>
          <p:cNvPicPr>
            <a:picLocks noChangeAspect="1"/>
          </p:cNvPicPr>
          <p:nvPr/>
        </p:nvPicPr>
        <p:blipFill>
          <a:blip r:embed="rId4"/>
          <a:stretch>
            <a:fillRect/>
          </a:stretch>
        </p:blipFill>
        <p:spPr>
          <a:xfrm>
            <a:off x="6892578" y="5067558"/>
            <a:ext cx="2229161" cy="1219370"/>
          </a:xfrm>
          <a:prstGeom prst="rect">
            <a:avLst/>
          </a:prstGeom>
        </p:spPr>
      </p:pic>
      <p:pic>
        <p:nvPicPr>
          <p:cNvPr id="11" name="Picture 10">
            <a:extLst>
              <a:ext uri="{FF2B5EF4-FFF2-40B4-BE49-F238E27FC236}">
                <a16:creationId xmlns:a16="http://schemas.microsoft.com/office/drawing/2014/main" id="{08EA63EF-84AB-4254-85B3-253AA667DD24}"/>
              </a:ext>
            </a:extLst>
          </p:cNvPr>
          <p:cNvPicPr>
            <a:picLocks noChangeAspect="1"/>
          </p:cNvPicPr>
          <p:nvPr/>
        </p:nvPicPr>
        <p:blipFill>
          <a:blip r:embed="rId5"/>
          <a:stretch>
            <a:fillRect/>
          </a:stretch>
        </p:blipFill>
        <p:spPr>
          <a:xfrm>
            <a:off x="6084013" y="59265"/>
            <a:ext cx="2971800" cy="1300163"/>
          </a:xfrm>
          <a:prstGeom prst="rect">
            <a:avLst/>
          </a:prstGeom>
        </p:spPr>
      </p:pic>
      <p:pic>
        <p:nvPicPr>
          <p:cNvPr id="12" name="Picture 11">
            <a:extLst>
              <a:ext uri="{FF2B5EF4-FFF2-40B4-BE49-F238E27FC236}">
                <a16:creationId xmlns:a16="http://schemas.microsoft.com/office/drawing/2014/main" id="{191B46F9-0671-4D73-BFAF-9599D34F53E3}"/>
              </a:ext>
            </a:extLst>
          </p:cNvPr>
          <p:cNvPicPr>
            <a:picLocks noChangeAspect="1"/>
          </p:cNvPicPr>
          <p:nvPr/>
        </p:nvPicPr>
        <p:blipFill>
          <a:blip r:embed="rId6"/>
          <a:stretch>
            <a:fillRect/>
          </a:stretch>
        </p:blipFill>
        <p:spPr>
          <a:xfrm>
            <a:off x="7712612" y="2004589"/>
            <a:ext cx="1250354" cy="981822"/>
          </a:xfrm>
          <a:prstGeom prst="rect">
            <a:avLst/>
          </a:prstGeom>
        </p:spPr>
      </p:pic>
      <p:pic>
        <p:nvPicPr>
          <p:cNvPr id="14" name="Picture 13">
            <a:extLst>
              <a:ext uri="{FF2B5EF4-FFF2-40B4-BE49-F238E27FC236}">
                <a16:creationId xmlns:a16="http://schemas.microsoft.com/office/drawing/2014/main" id="{7598CEB0-FCDB-49A9-90B1-60F5398F0356}"/>
              </a:ext>
            </a:extLst>
          </p:cNvPr>
          <p:cNvPicPr>
            <a:picLocks noChangeAspect="1"/>
          </p:cNvPicPr>
          <p:nvPr/>
        </p:nvPicPr>
        <p:blipFill>
          <a:blip r:embed="rId7"/>
          <a:stretch>
            <a:fillRect/>
          </a:stretch>
        </p:blipFill>
        <p:spPr>
          <a:xfrm>
            <a:off x="5419597" y="2330109"/>
            <a:ext cx="1716753" cy="1925097"/>
          </a:xfrm>
          <a:prstGeom prst="rect">
            <a:avLst/>
          </a:prstGeom>
        </p:spPr>
      </p:pic>
      <p:pic>
        <p:nvPicPr>
          <p:cNvPr id="16" name="Picture 15">
            <a:extLst>
              <a:ext uri="{FF2B5EF4-FFF2-40B4-BE49-F238E27FC236}">
                <a16:creationId xmlns:a16="http://schemas.microsoft.com/office/drawing/2014/main" id="{69D5B772-4D8F-4345-ACE3-65F789D3E9AC}"/>
              </a:ext>
            </a:extLst>
          </p:cNvPr>
          <p:cNvPicPr>
            <a:picLocks noChangeAspect="1"/>
          </p:cNvPicPr>
          <p:nvPr/>
        </p:nvPicPr>
        <p:blipFill>
          <a:blip r:embed="rId8"/>
          <a:stretch>
            <a:fillRect/>
          </a:stretch>
        </p:blipFill>
        <p:spPr>
          <a:xfrm>
            <a:off x="612646" y="4310858"/>
            <a:ext cx="4077184" cy="1512142"/>
          </a:xfrm>
          <a:prstGeom prst="rect">
            <a:avLst/>
          </a:prstGeom>
        </p:spPr>
      </p:pic>
    </p:spTree>
    <p:extLst>
      <p:ext uri="{BB962C8B-B14F-4D97-AF65-F5344CB8AC3E}">
        <p14:creationId xmlns:p14="http://schemas.microsoft.com/office/powerpoint/2010/main" val="38811785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0B4D-79E8-4F8E-894D-2F460D2122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735F1A-E178-42A0-9670-BBBCC5F97DD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74CD808F-A495-4F07-B681-28F54911FFF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82D6EAE-485E-4BC5-B81C-2AB031E46A4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24010A3-6EF6-4D75-AC2E-374A9EC7C3A9}"/>
              </a:ext>
            </a:extLst>
          </p:cNvPr>
          <p:cNvSpPr>
            <a:spLocks noGrp="1"/>
          </p:cNvSpPr>
          <p:nvPr>
            <p:ph type="sldNum" sz="quarter" idx="12"/>
          </p:nvPr>
        </p:nvSpPr>
        <p:spPr/>
        <p:txBody>
          <a:bodyPr/>
          <a:lstStyle/>
          <a:p>
            <a:fld id="{BB2CE0DE-867F-455F-B20B-96D381B4AB71}" type="slidenum">
              <a:rPr lang="en-US" smtClean="0"/>
              <a:t>142</a:t>
            </a:fld>
            <a:endParaRPr lang="en-US"/>
          </a:p>
        </p:txBody>
      </p:sp>
      <p:pic>
        <p:nvPicPr>
          <p:cNvPr id="8" name="Picture 7">
            <a:extLst>
              <a:ext uri="{FF2B5EF4-FFF2-40B4-BE49-F238E27FC236}">
                <a16:creationId xmlns:a16="http://schemas.microsoft.com/office/drawing/2014/main" id="{5596E5D5-5060-424F-9369-36FB58ED6A01}"/>
              </a:ext>
            </a:extLst>
          </p:cNvPr>
          <p:cNvPicPr>
            <a:picLocks noChangeAspect="1"/>
          </p:cNvPicPr>
          <p:nvPr/>
        </p:nvPicPr>
        <p:blipFill>
          <a:blip r:embed="rId2"/>
          <a:stretch>
            <a:fillRect/>
          </a:stretch>
        </p:blipFill>
        <p:spPr>
          <a:xfrm>
            <a:off x="587518" y="2503014"/>
            <a:ext cx="6248400" cy="1984028"/>
          </a:xfrm>
          <a:prstGeom prst="rect">
            <a:avLst/>
          </a:prstGeom>
        </p:spPr>
      </p:pic>
      <p:pic>
        <p:nvPicPr>
          <p:cNvPr id="9" name="Picture 8">
            <a:extLst>
              <a:ext uri="{FF2B5EF4-FFF2-40B4-BE49-F238E27FC236}">
                <a16:creationId xmlns:a16="http://schemas.microsoft.com/office/drawing/2014/main" id="{1985D007-74B4-4D8D-83D3-0D0BFE9908DE}"/>
              </a:ext>
            </a:extLst>
          </p:cNvPr>
          <p:cNvPicPr>
            <a:picLocks noChangeAspect="1"/>
          </p:cNvPicPr>
          <p:nvPr/>
        </p:nvPicPr>
        <p:blipFill>
          <a:blip r:embed="rId3"/>
          <a:stretch>
            <a:fillRect/>
          </a:stretch>
        </p:blipFill>
        <p:spPr>
          <a:xfrm>
            <a:off x="566738" y="1263060"/>
            <a:ext cx="4877693" cy="900051"/>
          </a:xfrm>
          <a:prstGeom prst="rect">
            <a:avLst/>
          </a:prstGeom>
        </p:spPr>
      </p:pic>
    </p:spTree>
    <p:extLst>
      <p:ext uri="{BB962C8B-B14F-4D97-AF65-F5344CB8AC3E}">
        <p14:creationId xmlns:p14="http://schemas.microsoft.com/office/powerpoint/2010/main" val="15896779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Thanks for Listening</a:t>
            </a:r>
          </a:p>
        </p:txBody>
      </p:sp>
      <p:sp>
        <p:nvSpPr>
          <p:cNvPr id="9219" name="Rectangle 3"/>
          <p:cNvSpPr>
            <a:spLocks noGrp="1" noChangeArrowheads="1"/>
          </p:cNvSpPr>
          <p:nvPr>
            <p:ph type="subTitle" idx="1"/>
          </p:nvPr>
        </p:nvSpPr>
        <p:spPr>
          <a:xfrm>
            <a:off x="914400" y="3200400"/>
            <a:ext cx="7010400" cy="2209800"/>
          </a:xfrm>
        </p:spPr>
        <p:txBody>
          <a:bodyPr/>
          <a:lstStyle/>
          <a:p>
            <a:pPr>
              <a:lnSpc>
                <a:spcPct val="80000"/>
              </a:lnSpc>
            </a:pPr>
            <a:endParaRPr lang="en-US" sz="2000" dirty="0">
              <a:solidFill>
                <a:schemeClr val="tx1"/>
              </a:solidFill>
            </a:endParaRPr>
          </a:p>
          <a:p>
            <a:pPr>
              <a:lnSpc>
                <a:spcPct val="80000"/>
              </a:lnSpc>
            </a:pPr>
            <a:endParaRPr lang="en-US" sz="2000" dirty="0"/>
          </a:p>
          <a:p>
            <a:pPr eaLnBrk="1" hangingPunct="1">
              <a:lnSpc>
                <a:spcPct val="80000"/>
              </a:lnSpc>
            </a:pPr>
            <a:endParaRPr lang="en-US" altLang="en-US" sz="2000" dirty="0"/>
          </a:p>
          <a:p>
            <a:pPr algn="ctr">
              <a:lnSpc>
                <a:spcPct val="80000"/>
              </a:lnSpc>
            </a:pPr>
            <a:endParaRPr lang="en-US" altLang="en-US" sz="2000" dirty="0"/>
          </a:p>
        </p:txBody>
      </p:sp>
      <p:sp>
        <p:nvSpPr>
          <p:cNvPr id="2" name="Date Placeholder 1"/>
          <p:cNvSpPr>
            <a:spLocks noGrp="1"/>
          </p:cNvSpPr>
          <p:nvPr>
            <p:ph type="dt" sz="half" idx="10"/>
          </p:nvPr>
        </p:nvSpPr>
        <p:spPr/>
        <p:txBody>
          <a:bodyPr/>
          <a:lstStyle/>
          <a:p>
            <a:fld id="{D30E5203-D257-4421-8252-8FD553B4A6C3}" type="datetime3">
              <a:rPr lang="en-US" smtClean="0"/>
              <a:t>3 May 2025</a:t>
            </a:fld>
            <a:endParaRPr lang="en-US"/>
          </a:p>
        </p:txBody>
      </p:sp>
      <p:sp>
        <p:nvSpPr>
          <p:cNvPr id="3" name="Slide Number Placeholder 2"/>
          <p:cNvSpPr>
            <a:spLocks noGrp="1"/>
          </p:cNvSpPr>
          <p:nvPr>
            <p:ph type="sldNum" sz="quarter" idx="12"/>
          </p:nvPr>
        </p:nvSpPr>
        <p:spPr/>
        <p:txBody>
          <a:bodyPr/>
          <a:lstStyle/>
          <a:p>
            <a:fld id="{5DCC653A-8BE1-4A16-A754-27859D86C4A9}" type="slidenum">
              <a:rPr lang="en-US" smtClean="0"/>
              <a:t>143</a:t>
            </a:fld>
            <a:endParaRPr lang="en-US"/>
          </a:p>
        </p:txBody>
      </p:sp>
      <p:sp>
        <p:nvSpPr>
          <p:cNvPr id="4" name="Footer Placeholder 3"/>
          <p:cNvSpPr>
            <a:spLocks noGrp="1"/>
          </p:cNvSpPr>
          <p:nvPr>
            <p:ph type="ftr" sz="quarter" idx="11"/>
          </p:nvPr>
        </p:nvSpPr>
        <p:spPr/>
        <p:txBody>
          <a:bodyPr/>
          <a:lstStyle/>
          <a:p>
            <a:r>
              <a:rPr lang="en-US"/>
              <a:t>BMSCE</a:t>
            </a:r>
          </a:p>
        </p:txBody>
      </p:sp>
    </p:spTree>
    <p:extLst>
      <p:ext uri="{BB962C8B-B14F-4D97-AF65-F5344CB8AC3E}">
        <p14:creationId xmlns:p14="http://schemas.microsoft.com/office/powerpoint/2010/main" val="3470769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FBEC-46D4-FC4C-C8DD-9784867ABF28}"/>
              </a:ext>
            </a:extLst>
          </p:cNvPr>
          <p:cNvSpPr>
            <a:spLocks noGrp="1"/>
          </p:cNvSpPr>
          <p:nvPr>
            <p:ph type="title"/>
          </p:nvPr>
        </p:nvSpPr>
        <p:spPr/>
        <p:txBody>
          <a:bodyPr/>
          <a:lstStyle/>
          <a:p>
            <a:r>
              <a:rPr lang="en-IN" dirty="0"/>
              <a:t>Bagging (Bootstrap Aggregating)</a:t>
            </a:r>
          </a:p>
        </p:txBody>
      </p:sp>
      <p:sp>
        <p:nvSpPr>
          <p:cNvPr id="3" name="Content Placeholder 2">
            <a:extLst>
              <a:ext uri="{FF2B5EF4-FFF2-40B4-BE49-F238E27FC236}">
                <a16:creationId xmlns:a16="http://schemas.microsoft.com/office/drawing/2014/main" id="{B94E76B2-06CE-E57C-D7A4-9780C02F25DB}"/>
              </a:ext>
            </a:extLst>
          </p:cNvPr>
          <p:cNvSpPr>
            <a:spLocks noGrp="1"/>
          </p:cNvSpPr>
          <p:nvPr>
            <p:ph idx="1"/>
          </p:nvPr>
        </p:nvSpPr>
        <p:spPr/>
        <p:txBody>
          <a:bodyPr/>
          <a:lstStyle/>
          <a:p>
            <a:pPr marL="0" indent="0" algn="just">
              <a:buNone/>
            </a:pPr>
            <a:r>
              <a:rPr lang="en-US" sz="1600" dirty="0"/>
              <a:t>Bagging is a homogenous parallel method sometimes called bootstrap aggregating. It uses modified replicates of a given training data set to train multiple base learners with the same training algorithm.</a:t>
            </a:r>
          </a:p>
          <a:p>
            <a:pPr marL="0" indent="0" algn="just">
              <a:buNone/>
            </a:pPr>
            <a:endParaRPr lang="en-US" sz="1600" dirty="0"/>
          </a:p>
          <a:p>
            <a:pPr marL="0" indent="0" algn="just">
              <a:buNone/>
            </a:pPr>
            <a:r>
              <a:rPr lang="en-US" sz="1600" dirty="0"/>
              <a:t>Bagging leverages a technique called bootstrapping. Bootstrapping creates bootstrap samples, or we can say multiple training datasets, by sampling the original data with replacement. Replacement means that the same data point can be selected multiple times within a single bootstrap sample, unlike regular sampling, where an item is only chosen once.</a:t>
            </a:r>
          </a:p>
          <a:p>
            <a:pPr marL="0" indent="0" algn="just">
              <a:buNone/>
            </a:pPr>
            <a:endParaRPr lang="en-US" sz="1600" dirty="0"/>
          </a:p>
          <a:p>
            <a:pPr marL="0" indent="0" algn="just">
              <a:buNone/>
            </a:pPr>
            <a:r>
              <a:rPr lang="en-US" sz="1600" dirty="0"/>
              <a:t>Each bootstrap sample is then used to train a separate model, often called a base learner. These base learners can be any learning algorithm, but decision trees are commonly used.</a:t>
            </a:r>
          </a:p>
          <a:p>
            <a:pPr marL="0" indent="0" algn="just">
              <a:buNone/>
            </a:pPr>
            <a:endParaRPr lang="en-US" sz="1600" dirty="0"/>
          </a:p>
          <a:p>
            <a:pPr marL="0" indent="0" algn="just">
              <a:buNone/>
            </a:pPr>
            <a:r>
              <a:rPr lang="en-US" sz="1600" dirty="0"/>
              <a:t>Lastly, the outputs or features from these base learners are then combined to make a final prediction. This is done by either averaging the predictions for regression tasks or a majority vote for classification tasks.</a:t>
            </a:r>
            <a:endParaRPr lang="en-IN" sz="1600" dirty="0"/>
          </a:p>
        </p:txBody>
      </p:sp>
      <p:sp>
        <p:nvSpPr>
          <p:cNvPr id="4" name="Date Placeholder 3">
            <a:extLst>
              <a:ext uri="{FF2B5EF4-FFF2-40B4-BE49-F238E27FC236}">
                <a16:creationId xmlns:a16="http://schemas.microsoft.com/office/drawing/2014/main" id="{2E677080-8816-C592-3C49-4DE030F4172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8DFCD26-82D9-E75D-AF61-71196632E1F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510C31D9-23C4-F7CE-0FED-40B435769763}"/>
              </a:ext>
            </a:extLst>
          </p:cNvPr>
          <p:cNvSpPr>
            <a:spLocks noGrp="1"/>
          </p:cNvSpPr>
          <p:nvPr>
            <p:ph type="sldNum" sz="quarter" idx="12"/>
          </p:nvPr>
        </p:nvSpPr>
        <p:spPr/>
        <p:txBody>
          <a:bodyPr/>
          <a:lstStyle/>
          <a:p>
            <a:fld id="{BB2CE0DE-867F-455F-B20B-96D381B4AB71}" type="slidenum">
              <a:rPr lang="en-US" smtClean="0"/>
              <a:t>15</a:t>
            </a:fld>
            <a:endParaRPr lang="en-US"/>
          </a:p>
        </p:txBody>
      </p:sp>
    </p:spTree>
    <p:extLst>
      <p:ext uri="{BB962C8B-B14F-4D97-AF65-F5344CB8AC3E}">
        <p14:creationId xmlns:p14="http://schemas.microsoft.com/office/powerpoint/2010/main" val="1316626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10DA-DB9C-8C89-128E-F1070C7E0306}"/>
              </a:ext>
            </a:extLst>
          </p:cNvPr>
          <p:cNvSpPr>
            <a:spLocks noGrp="1"/>
          </p:cNvSpPr>
          <p:nvPr>
            <p:ph type="title"/>
          </p:nvPr>
        </p:nvSpPr>
        <p:spPr/>
        <p:txBody>
          <a:bodyPr/>
          <a:lstStyle/>
          <a:p>
            <a:r>
              <a:rPr lang="en-IN" dirty="0"/>
              <a:t>Bagging (Bootstrap Aggregating)</a:t>
            </a:r>
          </a:p>
        </p:txBody>
      </p:sp>
      <p:sp>
        <p:nvSpPr>
          <p:cNvPr id="3" name="Content Placeholder 2">
            <a:extLst>
              <a:ext uri="{FF2B5EF4-FFF2-40B4-BE49-F238E27FC236}">
                <a16:creationId xmlns:a16="http://schemas.microsoft.com/office/drawing/2014/main" id="{D0A13FCA-E662-7CBF-D61E-CF0E6C727A4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B85686CE-2A0F-8C89-F359-215DB5FD4EB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37842BF-B93B-A597-8BD0-318E4AA0FFE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D0D25A4-E1C0-C267-604C-6290B577F856}"/>
              </a:ext>
            </a:extLst>
          </p:cNvPr>
          <p:cNvSpPr>
            <a:spLocks noGrp="1"/>
          </p:cNvSpPr>
          <p:nvPr>
            <p:ph type="sldNum" sz="quarter" idx="12"/>
          </p:nvPr>
        </p:nvSpPr>
        <p:spPr/>
        <p:txBody>
          <a:bodyPr/>
          <a:lstStyle/>
          <a:p>
            <a:fld id="{BB2CE0DE-867F-455F-B20B-96D381B4AB71}" type="slidenum">
              <a:rPr lang="en-US" smtClean="0"/>
              <a:t>16</a:t>
            </a:fld>
            <a:endParaRPr lang="en-US"/>
          </a:p>
        </p:txBody>
      </p:sp>
      <p:pic>
        <p:nvPicPr>
          <p:cNvPr id="7" name="Picture 6">
            <a:extLst>
              <a:ext uri="{FF2B5EF4-FFF2-40B4-BE49-F238E27FC236}">
                <a16:creationId xmlns:a16="http://schemas.microsoft.com/office/drawing/2014/main" id="{CE3504D4-9751-B250-05EE-0741E14B86ED}"/>
              </a:ext>
            </a:extLst>
          </p:cNvPr>
          <p:cNvPicPr>
            <a:picLocks noChangeAspect="1"/>
          </p:cNvPicPr>
          <p:nvPr/>
        </p:nvPicPr>
        <p:blipFill>
          <a:blip r:embed="rId2"/>
          <a:stretch>
            <a:fillRect/>
          </a:stretch>
        </p:blipFill>
        <p:spPr>
          <a:xfrm>
            <a:off x="566738" y="1240971"/>
            <a:ext cx="7823200" cy="4400550"/>
          </a:xfrm>
          <a:prstGeom prst="rect">
            <a:avLst/>
          </a:prstGeom>
        </p:spPr>
      </p:pic>
    </p:spTree>
    <p:extLst>
      <p:ext uri="{BB962C8B-B14F-4D97-AF65-F5344CB8AC3E}">
        <p14:creationId xmlns:p14="http://schemas.microsoft.com/office/powerpoint/2010/main" val="41632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08C9-BE6A-A283-AD38-26A58F0B1552}"/>
              </a:ext>
            </a:extLst>
          </p:cNvPr>
          <p:cNvSpPr>
            <a:spLocks noGrp="1"/>
          </p:cNvSpPr>
          <p:nvPr>
            <p:ph type="title"/>
          </p:nvPr>
        </p:nvSpPr>
        <p:spPr/>
        <p:txBody>
          <a:bodyPr/>
          <a:lstStyle/>
          <a:p>
            <a:r>
              <a:rPr lang="en-IN" dirty="0"/>
              <a:t>Bagging (Bootstrap Aggregating)</a:t>
            </a:r>
          </a:p>
        </p:txBody>
      </p:sp>
      <p:sp>
        <p:nvSpPr>
          <p:cNvPr id="3" name="Content Placeholder 2">
            <a:extLst>
              <a:ext uri="{FF2B5EF4-FFF2-40B4-BE49-F238E27FC236}">
                <a16:creationId xmlns:a16="http://schemas.microsoft.com/office/drawing/2014/main" id="{B5E8BA33-AF6D-954B-F1C1-8CFF43A2995B}"/>
              </a:ext>
            </a:extLst>
          </p:cNvPr>
          <p:cNvSpPr>
            <a:spLocks noGrp="1"/>
          </p:cNvSpPr>
          <p:nvPr>
            <p:ph idx="1"/>
          </p:nvPr>
        </p:nvSpPr>
        <p:spPr/>
        <p:txBody>
          <a:bodyPr/>
          <a:lstStyle/>
          <a:p>
            <a:pPr marL="0" indent="0" algn="just">
              <a:buNone/>
            </a:pPr>
            <a:r>
              <a:rPr lang="en-US" sz="2000" dirty="0"/>
              <a:t>Benefits:</a:t>
            </a:r>
          </a:p>
          <a:p>
            <a:pPr marL="0" indent="0" algn="just">
              <a:buNone/>
            </a:pPr>
            <a:r>
              <a:rPr lang="en-US" sz="2000" dirty="0"/>
              <a:t>One of </a:t>
            </a:r>
            <a:r>
              <a:rPr lang="en-US" sz="2000" dirty="0" err="1"/>
              <a:t>thе</a:t>
            </a:r>
            <a:r>
              <a:rPr lang="en-US" sz="2000" dirty="0"/>
              <a:t> </a:t>
            </a:r>
            <a:r>
              <a:rPr lang="en-US" sz="2000" dirty="0" err="1"/>
              <a:t>kеy</a:t>
            </a:r>
            <a:r>
              <a:rPr lang="en-US" sz="2000" dirty="0"/>
              <a:t> </a:t>
            </a:r>
            <a:r>
              <a:rPr lang="en-US" sz="2000" dirty="0" err="1"/>
              <a:t>bеnеfits</a:t>
            </a:r>
            <a:r>
              <a:rPr lang="en-US" sz="2000" dirty="0"/>
              <a:t> of bagging is its ability to </a:t>
            </a:r>
            <a:r>
              <a:rPr lang="en-US" sz="2000" dirty="0" err="1"/>
              <a:t>rеducе</a:t>
            </a:r>
            <a:r>
              <a:rPr lang="en-US" sz="2000" dirty="0"/>
              <a:t> </a:t>
            </a:r>
            <a:r>
              <a:rPr lang="en-US" sz="2000" dirty="0" err="1"/>
              <a:t>thе</a:t>
            </a:r>
            <a:r>
              <a:rPr lang="en-US" sz="2000" dirty="0"/>
              <a:t> variance of </a:t>
            </a:r>
            <a:r>
              <a:rPr lang="en-US" sz="2000" dirty="0" err="1"/>
              <a:t>prеdictions</a:t>
            </a:r>
            <a:r>
              <a:rPr lang="en-US" sz="2000" dirty="0"/>
              <a:t>. </a:t>
            </a:r>
          </a:p>
          <a:p>
            <a:pPr marL="0" indent="0" algn="just">
              <a:buNone/>
            </a:pPr>
            <a:r>
              <a:rPr lang="en-US" sz="2000" dirty="0"/>
              <a:t>By </a:t>
            </a:r>
            <a:r>
              <a:rPr lang="en-US" sz="2000" dirty="0" err="1"/>
              <a:t>rеducing</a:t>
            </a:r>
            <a:r>
              <a:rPr lang="en-US" sz="2000" dirty="0"/>
              <a:t> </a:t>
            </a:r>
            <a:r>
              <a:rPr lang="en-US" sz="2000" dirty="0" err="1"/>
              <a:t>variancе</a:t>
            </a:r>
            <a:r>
              <a:rPr lang="en-US" sz="2000" dirty="0"/>
              <a:t>, bagging </a:t>
            </a:r>
            <a:r>
              <a:rPr lang="en-US" sz="2000" dirty="0" err="1"/>
              <a:t>oftеn</a:t>
            </a:r>
            <a:r>
              <a:rPr lang="en-US" sz="2000" dirty="0"/>
              <a:t> </a:t>
            </a:r>
            <a:r>
              <a:rPr lang="en-US" sz="2000" dirty="0" err="1"/>
              <a:t>lеads</a:t>
            </a:r>
            <a:r>
              <a:rPr lang="en-US" sz="2000" dirty="0"/>
              <a:t> to </a:t>
            </a:r>
            <a:r>
              <a:rPr lang="en-US" sz="2000" dirty="0" err="1"/>
              <a:t>improvеd</a:t>
            </a:r>
            <a:r>
              <a:rPr lang="en-US" sz="2000" dirty="0"/>
              <a:t> accuracy and </a:t>
            </a:r>
            <a:r>
              <a:rPr lang="en-US" sz="2000" dirty="0" err="1"/>
              <a:t>gеnеralizability</a:t>
            </a:r>
            <a:r>
              <a:rPr lang="en-US" sz="2000" dirty="0"/>
              <a:t> of </a:t>
            </a:r>
            <a:r>
              <a:rPr lang="en-US" sz="2000" dirty="0" err="1"/>
              <a:t>thе</a:t>
            </a:r>
            <a:r>
              <a:rPr lang="en-US" sz="2000" dirty="0"/>
              <a:t> </a:t>
            </a:r>
            <a:r>
              <a:rPr lang="en-US" sz="2000" dirty="0" err="1"/>
              <a:t>modеl</a:t>
            </a:r>
            <a:r>
              <a:rPr lang="en-US" sz="2000" dirty="0"/>
              <a:t>. This </a:t>
            </a:r>
            <a:r>
              <a:rPr lang="en-US" sz="2000" dirty="0" err="1"/>
              <a:t>translatеs</a:t>
            </a:r>
            <a:r>
              <a:rPr lang="en-US" sz="2000" dirty="0"/>
              <a:t> to a </a:t>
            </a:r>
            <a:r>
              <a:rPr lang="en-US" sz="2000" dirty="0" err="1"/>
              <a:t>modеl</a:t>
            </a:r>
            <a:r>
              <a:rPr lang="en-US" sz="2000" dirty="0"/>
              <a:t> that </a:t>
            </a:r>
            <a:r>
              <a:rPr lang="en-US" sz="2000" dirty="0" err="1"/>
              <a:t>pеrforms</a:t>
            </a:r>
            <a:r>
              <a:rPr lang="en-US" sz="2000" dirty="0"/>
              <a:t> </a:t>
            </a:r>
            <a:r>
              <a:rPr lang="en-US" sz="2000" dirty="0" err="1"/>
              <a:t>wеll</a:t>
            </a:r>
            <a:r>
              <a:rPr lang="en-US" sz="2000" dirty="0"/>
              <a:t> on </a:t>
            </a:r>
            <a:r>
              <a:rPr lang="en-US" sz="2000" dirty="0" err="1"/>
              <a:t>thе</a:t>
            </a:r>
            <a:r>
              <a:rPr lang="en-US" sz="2000" dirty="0"/>
              <a:t> training data as well as on </a:t>
            </a:r>
            <a:r>
              <a:rPr lang="en-US" sz="2000" dirty="0" err="1"/>
              <a:t>unsееn</a:t>
            </a:r>
            <a:r>
              <a:rPr lang="en-US" sz="2000" dirty="0"/>
              <a:t> data.</a:t>
            </a:r>
          </a:p>
          <a:p>
            <a:pPr marL="0" indent="0" algn="just">
              <a:buNone/>
            </a:pPr>
            <a:endParaRPr lang="en-US" sz="2000" dirty="0"/>
          </a:p>
          <a:p>
            <a:pPr marL="0" indent="0" algn="just">
              <a:buNone/>
            </a:pPr>
            <a:r>
              <a:rPr lang="en-US" sz="2000" dirty="0"/>
              <a:t>Limitations:</a:t>
            </a:r>
          </a:p>
          <a:p>
            <a:pPr marL="0" indent="0" algn="just">
              <a:buNone/>
            </a:pPr>
            <a:r>
              <a:rPr lang="en-US" sz="2000" dirty="0"/>
              <a:t>Bagging may not significantly improve models already with low variance.</a:t>
            </a:r>
          </a:p>
          <a:p>
            <a:pPr marL="0" indent="0" algn="just">
              <a:buNone/>
            </a:pPr>
            <a:endParaRPr lang="en-US" sz="2000" dirty="0"/>
          </a:p>
          <a:p>
            <a:pPr marL="0" indent="0" algn="just">
              <a:buNone/>
            </a:pPr>
            <a:endParaRPr lang="en-IN" sz="2000" dirty="0"/>
          </a:p>
        </p:txBody>
      </p:sp>
      <p:sp>
        <p:nvSpPr>
          <p:cNvPr id="4" name="Date Placeholder 3">
            <a:extLst>
              <a:ext uri="{FF2B5EF4-FFF2-40B4-BE49-F238E27FC236}">
                <a16:creationId xmlns:a16="http://schemas.microsoft.com/office/drawing/2014/main" id="{9B7574B1-5EF6-377E-EB1A-EEA27294101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F6A0AF74-C6D8-48C1-88D9-9257F4E6887C}"/>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4230BB6-645F-AA67-1B50-42B10A80F2B2}"/>
              </a:ext>
            </a:extLst>
          </p:cNvPr>
          <p:cNvSpPr>
            <a:spLocks noGrp="1"/>
          </p:cNvSpPr>
          <p:nvPr>
            <p:ph type="sldNum" sz="quarter" idx="12"/>
          </p:nvPr>
        </p:nvSpPr>
        <p:spPr/>
        <p:txBody>
          <a:bodyPr/>
          <a:lstStyle/>
          <a:p>
            <a:fld id="{BB2CE0DE-867F-455F-B20B-96D381B4AB71}" type="slidenum">
              <a:rPr lang="en-US" smtClean="0"/>
              <a:t>17</a:t>
            </a:fld>
            <a:endParaRPr lang="en-US"/>
          </a:p>
        </p:txBody>
      </p:sp>
    </p:spTree>
    <p:extLst>
      <p:ext uri="{BB962C8B-B14F-4D97-AF65-F5344CB8AC3E}">
        <p14:creationId xmlns:p14="http://schemas.microsoft.com/office/powerpoint/2010/main" val="61581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61C0-4517-A75C-9B7B-F362359686FD}"/>
              </a:ext>
            </a:extLst>
          </p:cNvPr>
          <p:cNvSpPr>
            <a:spLocks noGrp="1"/>
          </p:cNvSpPr>
          <p:nvPr>
            <p:ph type="title"/>
          </p:nvPr>
        </p:nvSpPr>
        <p:spPr/>
        <p:txBody>
          <a:bodyPr/>
          <a:lstStyle/>
          <a:p>
            <a:r>
              <a:rPr lang="en-IN" dirty="0"/>
              <a:t>Boosting</a:t>
            </a:r>
          </a:p>
        </p:txBody>
      </p:sp>
      <p:sp>
        <p:nvSpPr>
          <p:cNvPr id="3" name="Content Placeholder 2">
            <a:extLst>
              <a:ext uri="{FF2B5EF4-FFF2-40B4-BE49-F238E27FC236}">
                <a16:creationId xmlns:a16="http://schemas.microsoft.com/office/drawing/2014/main" id="{8AC8C171-B2FC-8C5A-3322-F9CBA50E0453}"/>
              </a:ext>
            </a:extLst>
          </p:cNvPr>
          <p:cNvSpPr>
            <a:spLocks noGrp="1"/>
          </p:cNvSpPr>
          <p:nvPr>
            <p:ph idx="1"/>
          </p:nvPr>
        </p:nvSpPr>
        <p:spPr/>
        <p:txBody>
          <a:bodyPr/>
          <a:lstStyle/>
          <a:p>
            <a:pPr marL="0" indent="0" algn="just">
              <a:buNone/>
            </a:pPr>
            <a:r>
              <a:rPr lang="en-US" sz="1600" b="0" i="0" dirty="0">
                <a:effectLst/>
                <a:latin typeface="Roboto" panose="02000000000000000000" pitchFamily="2" charset="0"/>
              </a:rPr>
              <a:t>Boosting is a sequential ensemble method where weak learners (simple models) are built one after another. Each new model focuses on correcting the errors of the previous one. This iterative process helps to reduce overall bias.</a:t>
            </a:r>
          </a:p>
          <a:p>
            <a:pPr marL="0" indent="0" algn="just">
              <a:buNone/>
            </a:pPr>
            <a:endParaRPr lang="en-US" sz="1600" dirty="0"/>
          </a:p>
          <a:p>
            <a:pPr marL="0" indent="0" algn="just">
              <a:buNone/>
            </a:pPr>
            <a:r>
              <a:rPr lang="en-US" sz="1600" dirty="0"/>
              <a:t>Unlike bagging, where models are trained independently on different datasets, boosting trains models in sequence.</a:t>
            </a:r>
          </a:p>
          <a:p>
            <a:pPr marL="0" indent="0" algn="just">
              <a:buNone/>
            </a:pPr>
            <a:endParaRPr lang="en-US" sz="1600" dirty="0"/>
          </a:p>
          <a:p>
            <a:pPr marL="0" indent="0" algn="just">
              <a:buNone/>
            </a:pPr>
            <a:r>
              <a:rPr lang="en-US" sz="1600" dirty="0"/>
              <a:t>Each model works on rectifying errors made by the preceding model by assigning higher weights to misclassified data points during training.</a:t>
            </a:r>
          </a:p>
          <a:p>
            <a:pPr marL="0" indent="0" algn="just">
              <a:buNone/>
            </a:pPr>
            <a:endParaRPr lang="en-US" sz="1600" dirty="0"/>
          </a:p>
          <a:p>
            <a:pPr marL="0" indent="0" algn="just">
              <a:buNone/>
            </a:pPr>
            <a:r>
              <a:rPr lang="en-US" sz="1600" dirty="0"/>
              <a:t>Misclassified data points from the previous model receive more weight in the next iteration. This weighting, training, and adding of models are repeated iteratively for a specific number of times.</a:t>
            </a:r>
          </a:p>
          <a:p>
            <a:pPr marL="0" indent="0" algn="just">
              <a:buNone/>
            </a:pPr>
            <a:endParaRPr lang="en-US" sz="1600" dirty="0"/>
          </a:p>
          <a:p>
            <a:pPr marL="0" indent="0" algn="just">
              <a:buNone/>
            </a:pPr>
            <a:r>
              <a:rPr lang="en-US" sz="1600" dirty="0"/>
              <a:t>The final prediction comes from combining predictions of all individual models using a weighted voting method commonly applied in ensembles.</a:t>
            </a:r>
            <a:endParaRPr lang="en-IN" sz="1600" dirty="0"/>
          </a:p>
        </p:txBody>
      </p:sp>
      <p:sp>
        <p:nvSpPr>
          <p:cNvPr id="4" name="Date Placeholder 3">
            <a:extLst>
              <a:ext uri="{FF2B5EF4-FFF2-40B4-BE49-F238E27FC236}">
                <a16:creationId xmlns:a16="http://schemas.microsoft.com/office/drawing/2014/main" id="{25A931FF-B712-E9F9-F98F-EE5D4DCC7DA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EEA6358-8915-05AE-4D31-27DC9B87228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BECAB14-EA85-4B22-52C9-7F54CF5E967E}"/>
              </a:ext>
            </a:extLst>
          </p:cNvPr>
          <p:cNvSpPr>
            <a:spLocks noGrp="1"/>
          </p:cNvSpPr>
          <p:nvPr>
            <p:ph type="sldNum" sz="quarter" idx="12"/>
          </p:nvPr>
        </p:nvSpPr>
        <p:spPr/>
        <p:txBody>
          <a:bodyPr/>
          <a:lstStyle/>
          <a:p>
            <a:fld id="{BB2CE0DE-867F-455F-B20B-96D381B4AB71}" type="slidenum">
              <a:rPr lang="en-US" smtClean="0"/>
              <a:t>18</a:t>
            </a:fld>
            <a:endParaRPr lang="en-US"/>
          </a:p>
        </p:txBody>
      </p:sp>
    </p:spTree>
    <p:extLst>
      <p:ext uri="{BB962C8B-B14F-4D97-AF65-F5344CB8AC3E}">
        <p14:creationId xmlns:p14="http://schemas.microsoft.com/office/powerpoint/2010/main" val="1709744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EF4B-1875-4898-E27B-5EA2171AB12D}"/>
              </a:ext>
            </a:extLst>
          </p:cNvPr>
          <p:cNvSpPr>
            <a:spLocks noGrp="1"/>
          </p:cNvSpPr>
          <p:nvPr>
            <p:ph type="title"/>
          </p:nvPr>
        </p:nvSpPr>
        <p:spPr/>
        <p:txBody>
          <a:bodyPr/>
          <a:lstStyle/>
          <a:p>
            <a:r>
              <a:rPr lang="en-IN" dirty="0"/>
              <a:t>Boosting</a:t>
            </a:r>
          </a:p>
        </p:txBody>
      </p:sp>
      <p:sp>
        <p:nvSpPr>
          <p:cNvPr id="3" name="Content Placeholder 2">
            <a:extLst>
              <a:ext uri="{FF2B5EF4-FFF2-40B4-BE49-F238E27FC236}">
                <a16:creationId xmlns:a16="http://schemas.microsoft.com/office/drawing/2014/main" id="{64213AF7-84F0-B512-1B5D-954C48B74FF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933A450-41E3-B440-EF11-3C7A9A0C0DB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21C178C-A377-C62B-9399-5BA97494725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D61F837-2063-7F0D-E358-E4F232B4C6FD}"/>
              </a:ext>
            </a:extLst>
          </p:cNvPr>
          <p:cNvSpPr>
            <a:spLocks noGrp="1"/>
          </p:cNvSpPr>
          <p:nvPr>
            <p:ph type="sldNum" sz="quarter" idx="12"/>
          </p:nvPr>
        </p:nvSpPr>
        <p:spPr/>
        <p:txBody>
          <a:bodyPr/>
          <a:lstStyle/>
          <a:p>
            <a:fld id="{BB2CE0DE-867F-455F-B20B-96D381B4AB71}" type="slidenum">
              <a:rPr lang="en-US" smtClean="0"/>
              <a:t>19</a:t>
            </a:fld>
            <a:endParaRPr lang="en-US"/>
          </a:p>
        </p:txBody>
      </p:sp>
      <p:pic>
        <p:nvPicPr>
          <p:cNvPr id="7" name="Picture 6">
            <a:extLst>
              <a:ext uri="{FF2B5EF4-FFF2-40B4-BE49-F238E27FC236}">
                <a16:creationId xmlns:a16="http://schemas.microsoft.com/office/drawing/2014/main" id="{3A0BABA2-4BD5-4370-CA49-B9E393701496}"/>
              </a:ext>
            </a:extLst>
          </p:cNvPr>
          <p:cNvPicPr>
            <a:picLocks noChangeAspect="1"/>
          </p:cNvPicPr>
          <p:nvPr/>
        </p:nvPicPr>
        <p:blipFill>
          <a:blip r:embed="rId2"/>
          <a:stretch>
            <a:fillRect/>
          </a:stretch>
        </p:blipFill>
        <p:spPr>
          <a:xfrm>
            <a:off x="305594" y="1219200"/>
            <a:ext cx="8539162" cy="4803279"/>
          </a:xfrm>
          <a:prstGeom prst="rect">
            <a:avLst/>
          </a:prstGeom>
        </p:spPr>
      </p:pic>
    </p:spTree>
    <p:extLst>
      <p:ext uri="{BB962C8B-B14F-4D97-AF65-F5344CB8AC3E}">
        <p14:creationId xmlns:p14="http://schemas.microsoft.com/office/powerpoint/2010/main" val="337269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Unit-4</a:t>
            </a:r>
          </a:p>
        </p:txBody>
      </p:sp>
      <p:sp>
        <p:nvSpPr>
          <p:cNvPr id="9219" name="Rectangle 3"/>
          <p:cNvSpPr>
            <a:spLocks noGrp="1" noChangeArrowheads="1"/>
          </p:cNvSpPr>
          <p:nvPr>
            <p:ph type="subTitle" idx="1"/>
          </p:nvPr>
        </p:nvSpPr>
        <p:spPr>
          <a:xfrm>
            <a:off x="914400" y="3200400"/>
            <a:ext cx="7010400" cy="1600200"/>
          </a:xfrm>
        </p:spPr>
        <p:txBody>
          <a:bodyPr/>
          <a:lstStyle/>
          <a:p>
            <a:pPr marL="0" indent="0" algn="just">
              <a:buNone/>
            </a:pPr>
            <a:r>
              <a:rPr lang="en-US" sz="1600" dirty="0"/>
              <a:t>Unit-4: Ensemble Techniques And Unsupervised Learning: Combining multiple learners: Model combination schemes, Voting, Ensemble Learning - bagging, boosting, stacking, Unsupervised learning: Introduction to Clustering, K-means clustering, Dimensionality reduction-Principal Component Analysis </a:t>
            </a:r>
            <a:endParaRPr lang="en-US" sz="2400" b="0" i="0" dirty="0">
              <a:solidFill>
                <a:srgbClr val="262626"/>
              </a:solidFill>
              <a:effectLst/>
              <a:latin typeface="Inter"/>
            </a:endParaRPr>
          </a:p>
        </p:txBody>
      </p:sp>
      <p:sp>
        <p:nvSpPr>
          <p:cNvPr id="2" name="Date Placeholder 1"/>
          <p:cNvSpPr>
            <a:spLocks noGrp="1"/>
          </p:cNvSpPr>
          <p:nvPr>
            <p:ph type="dt" sz="half" idx="10"/>
          </p:nvPr>
        </p:nvSpPr>
        <p:spPr/>
        <p:txBody>
          <a:bodyPr/>
          <a:lstStyle/>
          <a:p>
            <a:fld id="{A42F8E2F-2832-47F3-83A1-0ED57946C6CF}" type="datetime3">
              <a:rPr lang="en-US" smtClean="0"/>
              <a:t>3 May 2025</a:t>
            </a:fld>
            <a:endParaRPr lang="en-US"/>
          </a:p>
        </p:txBody>
      </p:sp>
      <p:sp>
        <p:nvSpPr>
          <p:cNvPr id="3" name="Slide Number Placeholder 2"/>
          <p:cNvSpPr>
            <a:spLocks noGrp="1"/>
          </p:cNvSpPr>
          <p:nvPr>
            <p:ph type="sldNum" sz="quarter" idx="12"/>
          </p:nvPr>
        </p:nvSpPr>
        <p:spPr/>
        <p:txBody>
          <a:bodyPr/>
          <a:lstStyle/>
          <a:p>
            <a:fld id="{5DCC653A-8BE1-4A16-A754-27859D86C4A9}" type="slidenum">
              <a:rPr lang="en-US" smtClean="0"/>
              <a:t>2</a:t>
            </a:fld>
            <a:endParaRPr lang="en-US"/>
          </a:p>
        </p:txBody>
      </p:sp>
      <p:sp>
        <p:nvSpPr>
          <p:cNvPr id="4" name="Footer Placeholder 3"/>
          <p:cNvSpPr>
            <a:spLocks noGrp="1"/>
          </p:cNvSpPr>
          <p:nvPr>
            <p:ph type="ftr" sz="quarter" idx="11"/>
          </p:nvPr>
        </p:nvSpPr>
        <p:spPr/>
        <p:txBody>
          <a:bodyPr/>
          <a:lstStyle/>
          <a:p>
            <a:r>
              <a:rPr lang="en-US"/>
              <a:t>BMSCE</a:t>
            </a:r>
          </a:p>
        </p:txBody>
      </p:sp>
    </p:spTree>
    <p:extLst>
      <p:ext uri="{BB962C8B-B14F-4D97-AF65-F5344CB8AC3E}">
        <p14:creationId xmlns:p14="http://schemas.microsoft.com/office/powerpoint/2010/main" val="3650948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E150-5DFC-A8BE-F2CB-F48DD0FB5430}"/>
              </a:ext>
            </a:extLst>
          </p:cNvPr>
          <p:cNvSpPr>
            <a:spLocks noGrp="1"/>
          </p:cNvSpPr>
          <p:nvPr>
            <p:ph type="title"/>
          </p:nvPr>
        </p:nvSpPr>
        <p:spPr/>
        <p:txBody>
          <a:bodyPr/>
          <a:lstStyle/>
          <a:p>
            <a:r>
              <a:rPr lang="en-IN" dirty="0"/>
              <a:t>Boosting</a:t>
            </a:r>
          </a:p>
        </p:txBody>
      </p:sp>
      <p:sp>
        <p:nvSpPr>
          <p:cNvPr id="3" name="Content Placeholder 2">
            <a:extLst>
              <a:ext uri="{FF2B5EF4-FFF2-40B4-BE49-F238E27FC236}">
                <a16:creationId xmlns:a16="http://schemas.microsoft.com/office/drawing/2014/main" id="{B269CD73-048C-61E9-1DD3-A4C1EEC5721B}"/>
              </a:ext>
            </a:extLst>
          </p:cNvPr>
          <p:cNvSpPr>
            <a:spLocks noGrp="1"/>
          </p:cNvSpPr>
          <p:nvPr>
            <p:ph idx="1"/>
          </p:nvPr>
        </p:nvSpPr>
        <p:spPr/>
        <p:txBody>
          <a:bodyPr/>
          <a:lstStyle/>
          <a:p>
            <a:pPr algn="just">
              <a:buNone/>
            </a:pPr>
            <a:r>
              <a:rPr lang="en-US" sz="2400" b="0" i="0" dirty="0">
                <a:solidFill>
                  <a:srgbClr val="444444"/>
                </a:solidFill>
                <a:effectLst/>
                <a:latin typeface="Roboto" panose="02000000000000000000" pitchFamily="2" charset="0"/>
              </a:rPr>
              <a:t>Benefits:</a:t>
            </a:r>
          </a:p>
          <a:p>
            <a:pPr algn="just">
              <a:buNone/>
            </a:pPr>
            <a:r>
              <a:rPr lang="en-US" sz="2400" b="0" i="0" dirty="0">
                <a:solidFill>
                  <a:srgbClr val="444444"/>
                </a:solidFill>
                <a:effectLst/>
                <a:latin typeface="Roboto" panose="02000000000000000000" pitchFamily="2" charset="0"/>
              </a:rPr>
              <a:t>Boosting can notably decrease ensemble bias and </a:t>
            </a:r>
          </a:p>
          <a:p>
            <a:pPr algn="just">
              <a:buNone/>
            </a:pPr>
            <a:r>
              <a:rPr lang="en-US" sz="2400" b="0" i="0" dirty="0">
                <a:solidFill>
                  <a:srgbClr val="444444"/>
                </a:solidFill>
                <a:effectLst/>
                <a:latin typeface="Roboto" panose="02000000000000000000" pitchFamily="2" charset="0"/>
              </a:rPr>
              <a:t>improve accuracy. Moreover, its iterative learning process </a:t>
            </a:r>
          </a:p>
          <a:p>
            <a:pPr algn="just">
              <a:buNone/>
            </a:pPr>
            <a:r>
              <a:rPr lang="en-US" sz="2400" b="0" i="0" dirty="0">
                <a:solidFill>
                  <a:srgbClr val="444444"/>
                </a:solidFill>
                <a:effectLst/>
                <a:latin typeface="Roboto" panose="02000000000000000000" pitchFamily="2" charset="0"/>
              </a:rPr>
              <a:t>often allows for capturing more complex relationships </a:t>
            </a:r>
          </a:p>
          <a:p>
            <a:pPr algn="just">
              <a:buNone/>
            </a:pPr>
            <a:r>
              <a:rPr lang="en-US" sz="2400" b="0" i="0" dirty="0">
                <a:solidFill>
                  <a:srgbClr val="444444"/>
                </a:solidFill>
                <a:effectLst/>
                <a:latin typeface="Roboto" panose="02000000000000000000" pitchFamily="2" charset="0"/>
              </a:rPr>
              <a:t>within data compared to individual models.</a:t>
            </a:r>
          </a:p>
          <a:p>
            <a:pPr algn="just">
              <a:buNone/>
            </a:pPr>
            <a:endParaRPr lang="en-US" sz="2400" b="0" i="0" dirty="0">
              <a:solidFill>
                <a:srgbClr val="444444"/>
              </a:solidFill>
              <a:effectLst/>
              <a:latin typeface="Roboto" panose="02000000000000000000" pitchFamily="2" charset="0"/>
            </a:endParaRPr>
          </a:p>
          <a:p>
            <a:pPr algn="just">
              <a:buNone/>
            </a:pPr>
            <a:r>
              <a:rPr lang="en-US" sz="2400" b="0" i="0" dirty="0">
                <a:solidFill>
                  <a:srgbClr val="444444"/>
                </a:solidFill>
                <a:effectLst/>
                <a:latin typeface="Roboto" panose="02000000000000000000" pitchFamily="2" charset="0"/>
              </a:rPr>
              <a:t>Limitations:</a:t>
            </a:r>
          </a:p>
          <a:p>
            <a:pPr algn="just">
              <a:buNone/>
            </a:pPr>
            <a:r>
              <a:rPr lang="en-US" sz="2400" b="0" i="0" dirty="0">
                <a:solidFill>
                  <a:srgbClr val="444444"/>
                </a:solidFill>
                <a:effectLst/>
                <a:latin typeface="Roboto" panose="02000000000000000000" pitchFamily="2" charset="0"/>
              </a:rPr>
              <a:t>If boosting continues excessively over time, the ensemble </a:t>
            </a:r>
          </a:p>
          <a:p>
            <a:pPr algn="just">
              <a:buNone/>
            </a:pPr>
            <a:r>
              <a:rPr lang="en-US" sz="2400" b="0" i="0" dirty="0">
                <a:solidFill>
                  <a:srgbClr val="444444"/>
                </a:solidFill>
                <a:effectLst/>
                <a:latin typeface="Roboto" panose="02000000000000000000" pitchFamily="2" charset="0"/>
              </a:rPr>
              <a:t>may become overly complex and overfitting training data, </a:t>
            </a:r>
          </a:p>
          <a:p>
            <a:pPr algn="just">
              <a:buNone/>
            </a:pPr>
            <a:r>
              <a:rPr lang="en-US" sz="2400" b="0" i="0" dirty="0">
                <a:solidFill>
                  <a:srgbClr val="444444"/>
                </a:solidFill>
                <a:effectLst/>
                <a:latin typeface="Roboto" panose="02000000000000000000" pitchFamily="2" charset="0"/>
              </a:rPr>
              <a:t>leading to poor performance on unseen data as well.</a:t>
            </a:r>
          </a:p>
          <a:p>
            <a:pPr algn="just">
              <a:buNone/>
            </a:pPr>
            <a:br>
              <a:rPr lang="en-US" sz="2400" dirty="0"/>
            </a:br>
            <a:endParaRPr lang="en-IN" sz="2400" dirty="0"/>
          </a:p>
        </p:txBody>
      </p:sp>
      <p:sp>
        <p:nvSpPr>
          <p:cNvPr id="4" name="Date Placeholder 3">
            <a:extLst>
              <a:ext uri="{FF2B5EF4-FFF2-40B4-BE49-F238E27FC236}">
                <a16:creationId xmlns:a16="http://schemas.microsoft.com/office/drawing/2014/main" id="{F0DF9D87-40C0-59D2-43E8-64473E2046F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7252ACA-D0AC-9AF6-14B9-DEFFE208A31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47BE77D-864D-7B0C-D342-EC269C3AD24B}"/>
              </a:ext>
            </a:extLst>
          </p:cNvPr>
          <p:cNvSpPr>
            <a:spLocks noGrp="1"/>
          </p:cNvSpPr>
          <p:nvPr>
            <p:ph type="sldNum" sz="quarter" idx="12"/>
          </p:nvPr>
        </p:nvSpPr>
        <p:spPr/>
        <p:txBody>
          <a:bodyPr/>
          <a:lstStyle/>
          <a:p>
            <a:fld id="{BB2CE0DE-867F-455F-B20B-96D381B4AB71}" type="slidenum">
              <a:rPr lang="en-US" smtClean="0"/>
              <a:t>20</a:t>
            </a:fld>
            <a:endParaRPr lang="en-US"/>
          </a:p>
        </p:txBody>
      </p:sp>
    </p:spTree>
    <p:extLst>
      <p:ext uri="{BB962C8B-B14F-4D97-AF65-F5344CB8AC3E}">
        <p14:creationId xmlns:p14="http://schemas.microsoft.com/office/powerpoint/2010/main" val="354666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F903-8791-9DC0-36DB-10505BB3F1D2}"/>
              </a:ext>
            </a:extLst>
          </p:cNvPr>
          <p:cNvSpPr>
            <a:spLocks noGrp="1"/>
          </p:cNvSpPr>
          <p:nvPr>
            <p:ph type="title"/>
          </p:nvPr>
        </p:nvSpPr>
        <p:spPr/>
        <p:txBody>
          <a:bodyPr/>
          <a:lstStyle/>
          <a:p>
            <a:r>
              <a:rPr lang="en-IN" dirty="0"/>
              <a:t>Stacking</a:t>
            </a:r>
          </a:p>
        </p:txBody>
      </p:sp>
      <p:sp>
        <p:nvSpPr>
          <p:cNvPr id="3" name="Content Placeholder 2">
            <a:extLst>
              <a:ext uri="{FF2B5EF4-FFF2-40B4-BE49-F238E27FC236}">
                <a16:creationId xmlns:a16="http://schemas.microsoft.com/office/drawing/2014/main" id="{CA47A60A-A17C-8088-766C-BFE9B5716583}"/>
              </a:ext>
            </a:extLst>
          </p:cNvPr>
          <p:cNvSpPr>
            <a:spLocks noGrp="1"/>
          </p:cNvSpPr>
          <p:nvPr>
            <p:ph idx="1"/>
          </p:nvPr>
        </p:nvSpPr>
        <p:spPr/>
        <p:txBody>
          <a:bodyPr/>
          <a:lstStyle/>
          <a:p>
            <a:pPr marL="0" indent="0" algn="just">
              <a:buNone/>
            </a:pPr>
            <a:r>
              <a:rPr lang="en-US" sz="2000" b="0" i="0" dirty="0">
                <a:solidFill>
                  <a:srgbClr val="444444"/>
                </a:solidFill>
                <a:effectLst/>
                <a:latin typeface="Roboto" panose="02000000000000000000" pitchFamily="2" charset="0"/>
              </a:rPr>
              <a:t>Stacking, or stacked generalization, is a heterogenous parallel method that exemplifies what is known as meta-learning. </a:t>
            </a:r>
          </a:p>
          <a:p>
            <a:pPr marL="0" indent="0" algn="just">
              <a:buNone/>
            </a:pPr>
            <a:r>
              <a:rPr lang="en-US" sz="2000" b="0" i="0" dirty="0">
                <a:solidFill>
                  <a:srgbClr val="444444"/>
                </a:solidFill>
                <a:effectLst/>
                <a:latin typeface="Roboto" panose="02000000000000000000" pitchFamily="2" charset="0"/>
              </a:rPr>
              <a:t>Meta-learning consists of training a meta-learner from the output of multiple base learners. </a:t>
            </a:r>
          </a:p>
          <a:p>
            <a:pPr marL="0" indent="0" algn="just">
              <a:buNone/>
            </a:pPr>
            <a:r>
              <a:rPr lang="en-US" sz="2000" b="0" i="0" dirty="0">
                <a:solidFill>
                  <a:srgbClr val="444444"/>
                </a:solidFill>
                <a:effectLst/>
                <a:latin typeface="Roboto" panose="02000000000000000000" pitchFamily="2" charset="0"/>
              </a:rPr>
              <a:t>Stacking specifically trains several base learners from the same dataset using a different training algorithm for each learner. </a:t>
            </a:r>
          </a:p>
          <a:p>
            <a:pPr marL="0" indent="0" algn="just">
              <a:buNone/>
            </a:pPr>
            <a:r>
              <a:rPr lang="en-US" sz="2000" b="0" i="0" dirty="0">
                <a:solidFill>
                  <a:srgbClr val="444444"/>
                </a:solidFill>
                <a:effectLst/>
                <a:latin typeface="Roboto" panose="02000000000000000000" pitchFamily="2" charset="0"/>
              </a:rPr>
              <a:t>Each base learner makes predictions on an unseen dataset. </a:t>
            </a:r>
          </a:p>
          <a:p>
            <a:pPr marL="0" indent="0" algn="just">
              <a:buNone/>
            </a:pPr>
            <a:r>
              <a:rPr lang="en-US" sz="2000" b="0" i="0" dirty="0">
                <a:solidFill>
                  <a:srgbClr val="444444"/>
                </a:solidFill>
                <a:effectLst/>
                <a:latin typeface="Roboto" panose="02000000000000000000" pitchFamily="2" charset="0"/>
              </a:rPr>
              <a:t>These first model predictions are then compiled and used to train a final model, being the meta-model.</a:t>
            </a:r>
            <a:endParaRPr lang="en-IN" sz="2000" dirty="0"/>
          </a:p>
        </p:txBody>
      </p:sp>
      <p:sp>
        <p:nvSpPr>
          <p:cNvPr id="4" name="Date Placeholder 3">
            <a:extLst>
              <a:ext uri="{FF2B5EF4-FFF2-40B4-BE49-F238E27FC236}">
                <a16:creationId xmlns:a16="http://schemas.microsoft.com/office/drawing/2014/main" id="{3052C0FB-9B72-D873-BD14-495098B0DE6F}"/>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7AEB43A-425E-1912-3225-1779C988230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BC270E4-4C4D-B5B8-20ED-01D510C040B2}"/>
              </a:ext>
            </a:extLst>
          </p:cNvPr>
          <p:cNvSpPr>
            <a:spLocks noGrp="1"/>
          </p:cNvSpPr>
          <p:nvPr>
            <p:ph type="sldNum" sz="quarter" idx="12"/>
          </p:nvPr>
        </p:nvSpPr>
        <p:spPr/>
        <p:txBody>
          <a:bodyPr/>
          <a:lstStyle/>
          <a:p>
            <a:fld id="{BB2CE0DE-867F-455F-B20B-96D381B4AB71}" type="slidenum">
              <a:rPr lang="en-US" smtClean="0"/>
              <a:t>21</a:t>
            </a:fld>
            <a:endParaRPr lang="en-US"/>
          </a:p>
        </p:txBody>
      </p:sp>
    </p:spTree>
    <p:extLst>
      <p:ext uri="{BB962C8B-B14F-4D97-AF65-F5344CB8AC3E}">
        <p14:creationId xmlns:p14="http://schemas.microsoft.com/office/powerpoint/2010/main" val="2957413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939C-FF78-EA62-8460-42E432AA3932}"/>
              </a:ext>
            </a:extLst>
          </p:cNvPr>
          <p:cNvSpPr>
            <a:spLocks noGrp="1"/>
          </p:cNvSpPr>
          <p:nvPr>
            <p:ph type="title"/>
          </p:nvPr>
        </p:nvSpPr>
        <p:spPr/>
        <p:txBody>
          <a:bodyPr/>
          <a:lstStyle/>
          <a:p>
            <a:r>
              <a:rPr lang="en-IN" dirty="0"/>
              <a:t>Stacking</a:t>
            </a:r>
          </a:p>
        </p:txBody>
      </p:sp>
      <p:sp>
        <p:nvSpPr>
          <p:cNvPr id="3" name="Content Placeholder 2">
            <a:extLst>
              <a:ext uri="{FF2B5EF4-FFF2-40B4-BE49-F238E27FC236}">
                <a16:creationId xmlns:a16="http://schemas.microsoft.com/office/drawing/2014/main" id="{216B88C2-72D6-2592-E6F6-6A5C3B32A68B}"/>
              </a:ext>
            </a:extLst>
          </p:cNvPr>
          <p:cNvSpPr>
            <a:spLocks noGrp="1"/>
          </p:cNvSpPr>
          <p:nvPr>
            <p:ph idx="1"/>
          </p:nvPr>
        </p:nvSpPr>
        <p:spPr/>
        <p:txBody>
          <a:bodyPr/>
          <a:lstStyle/>
          <a:p>
            <a:pPr marL="0" indent="0">
              <a:buNone/>
            </a:pPr>
            <a:endParaRPr lang="en-IN" dirty="0"/>
          </a:p>
        </p:txBody>
      </p:sp>
      <p:sp>
        <p:nvSpPr>
          <p:cNvPr id="4" name="Date Placeholder 3">
            <a:extLst>
              <a:ext uri="{FF2B5EF4-FFF2-40B4-BE49-F238E27FC236}">
                <a16:creationId xmlns:a16="http://schemas.microsoft.com/office/drawing/2014/main" id="{35F90104-E1FB-3DC8-9C0A-5EE342329E2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F942D9C-A2D7-1D08-975E-C4704AC173D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33B8CB2-10A9-A5D3-1748-5ED1A48D679C}"/>
              </a:ext>
            </a:extLst>
          </p:cNvPr>
          <p:cNvSpPr>
            <a:spLocks noGrp="1"/>
          </p:cNvSpPr>
          <p:nvPr>
            <p:ph type="sldNum" sz="quarter" idx="12"/>
          </p:nvPr>
        </p:nvSpPr>
        <p:spPr/>
        <p:txBody>
          <a:bodyPr/>
          <a:lstStyle/>
          <a:p>
            <a:fld id="{BB2CE0DE-867F-455F-B20B-96D381B4AB71}" type="slidenum">
              <a:rPr lang="en-US" smtClean="0"/>
              <a:t>22</a:t>
            </a:fld>
            <a:endParaRPr lang="en-US"/>
          </a:p>
        </p:txBody>
      </p:sp>
      <p:pic>
        <p:nvPicPr>
          <p:cNvPr id="7" name="Picture 6">
            <a:extLst>
              <a:ext uri="{FF2B5EF4-FFF2-40B4-BE49-F238E27FC236}">
                <a16:creationId xmlns:a16="http://schemas.microsoft.com/office/drawing/2014/main" id="{23B5A34A-D2D1-AB6A-1CC3-22EC56E224E2}"/>
              </a:ext>
            </a:extLst>
          </p:cNvPr>
          <p:cNvPicPr>
            <a:picLocks noChangeAspect="1"/>
          </p:cNvPicPr>
          <p:nvPr/>
        </p:nvPicPr>
        <p:blipFill>
          <a:blip r:embed="rId2"/>
          <a:stretch>
            <a:fillRect/>
          </a:stretch>
        </p:blipFill>
        <p:spPr>
          <a:xfrm>
            <a:off x="609600" y="1138237"/>
            <a:ext cx="8001000" cy="5110163"/>
          </a:xfrm>
          <a:prstGeom prst="rect">
            <a:avLst/>
          </a:prstGeom>
        </p:spPr>
      </p:pic>
    </p:spTree>
    <p:extLst>
      <p:ext uri="{BB962C8B-B14F-4D97-AF65-F5344CB8AC3E}">
        <p14:creationId xmlns:p14="http://schemas.microsoft.com/office/powerpoint/2010/main" val="1293666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8A71-2549-5F37-8C5A-B6E4B024FF6A}"/>
              </a:ext>
            </a:extLst>
          </p:cNvPr>
          <p:cNvSpPr>
            <a:spLocks noGrp="1"/>
          </p:cNvSpPr>
          <p:nvPr>
            <p:ph type="title"/>
          </p:nvPr>
        </p:nvSpPr>
        <p:spPr/>
        <p:txBody>
          <a:bodyPr/>
          <a:lstStyle/>
          <a:p>
            <a:r>
              <a:rPr lang="en-IN" dirty="0"/>
              <a:t>Stacking</a:t>
            </a:r>
          </a:p>
        </p:txBody>
      </p:sp>
      <p:pic>
        <p:nvPicPr>
          <p:cNvPr id="8" name="Content Placeholder 7">
            <a:extLst>
              <a:ext uri="{FF2B5EF4-FFF2-40B4-BE49-F238E27FC236}">
                <a16:creationId xmlns:a16="http://schemas.microsoft.com/office/drawing/2014/main" id="{E6604A86-78AB-8B3C-3A33-C2F28DF01254}"/>
              </a:ext>
            </a:extLst>
          </p:cNvPr>
          <p:cNvPicPr>
            <a:picLocks noGrp="1" noChangeAspect="1"/>
          </p:cNvPicPr>
          <p:nvPr>
            <p:ph idx="1"/>
          </p:nvPr>
        </p:nvPicPr>
        <p:blipFill>
          <a:blip r:embed="rId2"/>
          <a:stretch>
            <a:fillRect/>
          </a:stretch>
        </p:blipFill>
        <p:spPr>
          <a:xfrm>
            <a:off x="381000" y="1219200"/>
            <a:ext cx="8686800" cy="2564674"/>
          </a:xfrm>
        </p:spPr>
      </p:pic>
      <p:sp>
        <p:nvSpPr>
          <p:cNvPr id="4" name="Date Placeholder 3">
            <a:extLst>
              <a:ext uri="{FF2B5EF4-FFF2-40B4-BE49-F238E27FC236}">
                <a16:creationId xmlns:a16="http://schemas.microsoft.com/office/drawing/2014/main" id="{E3D5D71A-52B5-086D-A190-35BD8713D01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EAF3934-7D1D-AF25-9E63-AE3992272B4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613588C-BCAE-602A-C01B-2218B82D282C}"/>
              </a:ext>
            </a:extLst>
          </p:cNvPr>
          <p:cNvSpPr>
            <a:spLocks noGrp="1"/>
          </p:cNvSpPr>
          <p:nvPr>
            <p:ph type="sldNum" sz="quarter" idx="12"/>
          </p:nvPr>
        </p:nvSpPr>
        <p:spPr/>
        <p:txBody>
          <a:bodyPr/>
          <a:lstStyle/>
          <a:p>
            <a:fld id="{BB2CE0DE-867F-455F-B20B-96D381B4AB71}" type="slidenum">
              <a:rPr lang="en-US" smtClean="0"/>
              <a:t>23</a:t>
            </a:fld>
            <a:endParaRPr lang="en-US"/>
          </a:p>
        </p:txBody>
      </p:sp>
    </p:spTree>
    <p:extLst>
      <p:ext uri="{BB962C8B-B14F-4D97-AF65-F5344CB8AC3E}">
        <p14:creationId xmlns:p14="http://schemas.microsoft.com/office/powerpoint/2010/main" val="2798413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EF02-3E0A-8FC4-6D03-2D0D3721E8D4}"/>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93BAD4C2-682D-902E-EC43-726E55CF7AE6}"/>
              </a:ext>
            </a:extLst>
          </p:cNvPr>
          <p:cNvSpPr>
            <a:spLocks noGrp="1"/>
          </p:cNvSpPr>
          <p:nvPr>
            <p:ph idx="1"/>
          </p:nvPr>
        </p:nvSpPr>
        <p:spPr/>
        <p:txBody>
          <a:bodyPr/>
          <a:lstStyle/>
          <a:p>
            <a:pPr algn="just"/>
            <a:r>
              <a:rPr lang="en-US" sz="2400" b="0" i="0" dirty="0">
                <a:solidFill>
                  <a:srgbClr val="242424"/>
                </a:solidFill>
                <a:effectLst/>
                <a:latin typeface="source-serif-pro"/>
              </a:rPr>
              <a:t>Random forest is a modification of bagging that further improves the performance of the model </a:t>
            </a:r>
            <a:r>
              <a:rPr lang="en-US" sz="2400" b="0" i="1" dirty="0">
                <a:solidFill>
                  <a:srgbClr val="242424"/>
                </a:solidFill>
                <a:effectLst/>
                <a:latin typeface="source-serif-pro"/>
              </a:rPr>
              <a:t>by introducing randomness in the feature selection process.</a:t>
            </a:r>
            <a:r>
              <a:rPr lang="en-US" sz="2400" b="0" i="0" dirty="0">
                <a:solidFill>
                  <a:srgbClr val="242424"/>
                </a:solidFill>
                <a:effectLst/>
                <a:latin typeface="source-serif-pro"/>
              </a:rPr>
              <a:t> </a:t>
            </a:r>
          </a:p>
          <a:p>
            <a:pPr algn="just"/>
            <a:r>
              <a:rPr lang="en-US" sz="2400" b="0" i="0" dirty="0">
                <a:solidFill>
                  <a:srgbClr val="242424"/>
                </a:solidFill>
                <a:effectLst/>
                <a:latin typeface="source-serif-pro"/>
              </a:rPr>
              <a:t>In random forest, we create multiple decision trees using a subset of the original features. In each node of the tree, instead of using all the features, we randomly select a subset of features to split the data. This process is repeated for each node, resulting in a decision tree that uses a subset of the features.</a:t>
            </a:r>
            <a:endParaRPr lang="en-IN" sz="2400" dirty="0"/>
          </a:p>
        </p:txBody>
      </p:sp>
      <p:sp>
        <p:nvSpPr>
          <p:cNvPr id="4" name="Date Placeholder 3">
            <a:extLst>
              <a:ext uri="{FF2B5EF4-FFF2-40B4-BE49-F238E27FC236}">
                <a16:creationId xmlns:a16="http://schemas.microsoft.com/office/drawing/2014/main" id="{3CE4E264-112D-A739-3F93-0E7B36564FA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AA28BD3-20F8-4F1C-90B4-1E3C25826F1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223382D-0220-B9C3-B007-58ED5EA9099B}"/>
              </a:ext>
            </a:extLst>
          </p:cNvPr>
          <p:cNvSpPr>
            <a:spLocks noGrp="1"/>
          </p:cNvSpPr>
          <p:nvPr>
            <p:ph type="sldNum" sz="quarter" idx="12"/>
          </p:nvPr>
        </p:nvSpPr>
        <p:spPr/>
        <p:txBody>
          <a:bodyPr/>
          <a:lstStyle/>
          <a:p>
            <a:fld id="{BB2CE0DE-867F-455F-B20B-96D381B4AB71}" type="slidenum">
              <a:rPr lang="en-US" smtClean="0"/>
              <a:t>24</a:t>
            </a:fld>
            <a:endParaRPr lang="en-US"/>
          </a:p>
        </p:txBody>
      </p:sp>
    </p:spTree>
    <p:extLst>
      <p:ext uri="{BB962C8B-B14F-4D97-AF65-F5344CB8AC3E}">
        <p14:creationId xmlns:p14="http://schemas.microsoft.com/office/powerpoint/2010/main" val="895084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9D8EA-931C-4621-5FD9-00617E7D507E}"/>
              </a:ext>
            </a:extLst>
          </p:cNvPr>
          <p:cNvSpPr>
            <a:spLocks noGrp="1"/>
          </p:cNvSpPr>
          <p:nvPr>
            <p:ph type="title"/>
          </p:nvPr>
        </p:nvSpPr>
        <p:spPr/>
        <p:txBody>
          <a:bodyPr/>
          <a:lstStyle/>
          <a:p>
            <a:r>
              <a:rPr lang="en-IN" dirty="0"/>
              <a:t>Random Forest Model</a:t>
            </a:r>
          </a:p>
        </p:txBody>
      </p:sp>
      <p:sp>
        <p:nvSpPr>
          <p:cNvPr id="3" name="Content Placeholder 2">
            <a:extLst>
              <a:ext uri="{FF2B5EF4-FFF2-40B4-BE49-F238E27FC236}">
                <a16:creationId xmlns:a16="http://schemas.microsoft.com/office/drawing/2014/main" id="{A5A82AF9-2BB5-6491-5080-3A862E06736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13C6BBE-78F8-D06D-06F8-273F200B1AA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5C008F8D-1242-4BAE-654C-0A81F1F5B12C}"/>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881A969-3B69-FC71-1324-882F213263BB}"/>
              </a:ext>
            </a:extLst>
          </p:cNvPr>
          <p:cNvSpPr>
            <a:spLocks noGrp="1"/>
          </p:cNvSpPr>
          <p:nvPr>
            <p:ph type="sldNum" sz="quarter" idx="12"/>
          </p:nvPr>
        </p:nvSpPr>
        <p:spPr/>
        <p:txBody>
          <a:bodyPr/>
          <a:lstStyle/>
          <a:p>
            <a:fld id="{BB2CE0DE-867F-455F-B20B-96D381B4AB71}" type="slidenum">
              <a:rPr lang="en-US" smtClean="0"/>
              <a:t>25</a:t>
            </a:fld>
            <a:endParaRPr lang="en-US"/>
          </a:p>
        </p:txBody>
      </p:sp>
      <p:pic>
        <p:nvPicPr>
          <p:cNvPr id="8" name="Picture 7">
            <a:extLst>
              <a:ext uri="{FF2B5EF4-FFF2-40B4-BE49-F238E27FC236}">
                <a16:creationId xmlns:a16="http://schemas.microsoft.com/office/drawing/2014/main" id="{44487B98-6485-3BB6-0917-D8A45674B0F0}"/>
              </a:ext>
            </a:extLst>
          </p:cNvPr>
          <p:cNvPicPr>
            <a:picLocks noChangeAspect="1"/>
          </p:cNvPicPr>
          <p:nvPr/>
        </p:nvPicPr>
        <p:blipFill>
          <a:blip r:embed="rId2"/>
          <a:stretch>
            <a:fillRect/>
          </a:stretch>
        </p:blipFill>
        <p:spPr>
          <a:xfrm>
            <a:off x="566738" y="1219200"/>
            <a:ext cx="7772400" cy="4191000"/>
          </a:xfrm>
          <a:prstGeom prst="rect">
            <a:avLst/>
          </a:prstGeom>
        </p:spPr>
      </p:pic>
    </p:spTree>
    <p:extLst>
      <p:ext uri="{BB962C8B-B14F-4D97-AF65-F5344CB8AC3E}">
        <p14:creationId xmlns:p14="http://schemas.microsoft.com/office/powerpoint/2010/main" val="380775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12D1-A423-C6A3-2FA9-F1475E9DDDA7}"/>
              </a:ext>
            </a:extLst>
          </p:cNvPr>
          <p:cNvSpPr>
            <a:spLocks noGrp="1"/>
          </p:cNvSpPr>
          <p:nvPr>
            <p:ph type="title"/>
          </p:nvPr>
        </p:nvSpPr>
        <p:spPr/>
        <p:txBody>
          <a:bodyPr/>
          <a:lstStyle/>
          <a:p>
            <a:r>
              <a:rPr lang="en-IN" dirty="0"/>
              <a:t>Random Forest Algorithm </a:t>
            </a:r>
          </a:p>
        </p:txBody>
      </p:sp>
      <p:sp>
        <p:nvSpPr>
          <p:cNvPr id="4" name="Date Placeholder 3">
            <a:extLst>
              <a:ext uri="{FF2B5EF4-FFF2-40B4-BE49-F238E27FC236}">
                <a16:creationId xmlns:a16="http://schemas.microsoft.com/office/drawing/2014/main" id="{4562D4F7-F9FA-7215-5D5D-8D43B4609CC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E22B3FB9-7034-C029-B5EC-DED7735D70C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19EC05E-D6B7-B497-9CCE-891C780AC882}"/>
              </a:ext>
            </a:extLst>
          </p:cNvPr>
          <p:cNvSpPr>
            <a:spLocks noGrp="1"/>
          </p:cNvSpPr>
          <p:nvPr>
            <p:ph type="sldNum" sz="quarter" idx="12"/>
          </p:nvPr>
        </p:nvSpPr>
        <p:spPr/>
        <p:txBody>
          <a:bodyPr/>
          <a:lstStyle/>
          <a:p>
            <a:fld id="{BB2CE0DE-867F-455F-B20B-96D381B4AB71}" type="slidenum">
              <a:rPr lang="en-US" smtClean="0"/>
              <a:t>26</a:t>
            </a:fld>
            <a:endParaRPr lang="en-US"/>
          </a:p>
        </p:txBody>
      </p:sp>
      <p:pic>
        <p:nvPicPr>
          <p:cNvPr id="8" name="Picture 7">
            <a:extLst>
              <a:ext uri="{FF2B5EF4-FFF2-40B4-BE49-F238E27FC236}">
                <a16:creationId xmlns:a16="http://schemas.microsoft.com/office/drawing/2014/main" id="{AD1CB444-16B5-8EA6-E24F-6BDA93CEBEE4}"/>
              </a:ext>
            </a:extLst>
          </p:cNvPr>
          <p:cNvPicPr>
            <a:picLocks noChangeAspect="1"/>
          </p:cNvPicPr>
          <p:nvPr/>
        </p:nvPicPr>
        <p:blipFill>
          <a:blip r:embed="rId3"/>
          <a:stretch>
            <a:fillRect/>
          </a:stretch>
        </p:blipFill>
        <p:spPr>
          <a:xfrm>
            <a:off x="0" y="1043440"/>
            <a:ext cx="9144000" cy="3331028"/>
          </a:xfrm>
          <a:prstGeom prst="rect">
            <a:avLst/>
          </a:prstGeom>
        </p:spPr>
      </p:pic>
      <p:sp>
        <p:nvSpPr>
          <p:cNvPr id="9" name="TextBox 8">
            <a:extLst>
              <a:ext uri="{FF2B5EF4-FFF2-40B4-BE49-F238E27FC236}">
                <a16:creationId xmlns:a16="http://schemas.microsoft.com/office/drawing/2014/main" id="{D4D8A4DF-14CC-8FD8-0279-07D8C7C22FA2}"/>
              </a:ext>
            </a:extLst>
          </p:cNvPr>
          <p:cNvSpPr txBox="1"/>
          <p:nvPr/>
        </p:nvSpPr>
        <p:spPr>
          <a:xfrm>
            <a:off x="149358" y="4528456"/>
            <a:ext cx="8994642" cy="92333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Step 6: Combine predictions from all classifiers. </a:t>
            </a:r>
            <a:r>
              <a:rPr lang="en-US" b="0" i="0" dirty="0">
                <a:solidFill>
                  <a:srgbClr val="040C28"/>
                </a:solidFill>
                <a:effectLst/>
                <a:latin typeface="Times New Roman" panose="02020603050405020304" pitchFamily="18" charset="0"/>
                <a:cs typeface="Times New Roman" panose="02020603050405020304" pitchFamily="18" charset="0"/>
              </a:rPr>
              <a:t>For classification tasks, the forest </a:t>
            </a:r>
          </a:p>
          <a:p>
            <a:r>
              <a:rPr lang="en-US" b="0" i="0" dirty="0">
                <a:solidFill>
                  <a:srgbClr val="040C28"/>
                </a:solidFill>
                <a:effectLst/>
                <a:latin typeface="Times New Roman" panose="02020603050405020304" pitchFamily="18" charset="0"/>
                <a:cs typeface="Times New Roman" panose="02020603050405020304" pitchFamily="18" charset="0"/>
              </a:rPr>
              <a:t>predicts by majority voting among trees, while for regression tasks, it averages the predictions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55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2329-5A5A-F36E-F8B4-4DD759A37F6B}"/>
              </a:ext>
            </a:extLst>
          </p:cNvPr>
          <p:cNvSpPr>
            <a:spLocks noGrp="1"/>
          </p:cNvSpPr>
          <p:nvPr>
            <p:ph type="title"/>
          </p:nvPr>
        </p:nvSpPr>
        <p:spPr/>
        <p:txBody>
          <a:bodyPr/>
          <a:lstStyle/>
          <a:p>
            <a:r>
              <a:rPr lang="en-IN" dirty="0"/>
              <a:t>Random Forest </a:t>
            </a:r>
          </a:p>
        </p:txBody>
      </p:sp>
      <p:sp>
        <p:nvSpPr>
          <p:cNvPr id="3" name="Content Placeholder 2">
            <a:extLst>
              <a:ext uri="{FF2B5EF4-FFF2-40B4-BE49-F238E27FC236}">
                <a16:creationId xmlns:a16="http://schemas.microsoft.com/office/drawing/2014/main" id="{90E8F318-0F93-E3D7-6BCB-6051961BF21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A3EC9DB-E964-37B5-5EB0-162D919BE36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6B142DB-0C40-DB52-1169-EDB4A614AB9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164A05A-981F-B72B-0C6A-DCE690624F06}"/>
              </a:ext>
            </a:extLst>
          </p:cNvPr>
          <p:cNvSpPr>
            <a:spLocks noGrp="1"/>
          </p:cNvSpPr>
          <p:nvPr>
            <p:ph type="sldNum" sz="quarter" idx="12"/>
          </p:nvPr>
        </p:nvSpPr>
        <p:spPr/>
        <p:txBody>
          <a:bodyPr/>
          <a:lstStyle/>
          <a:p>
            <a:fld id="{BB2CE0DE-867F-455F-B20B-96D381B4AB71}" type="slidenum">
              <a:rPr lang="en-US" smtClean="0"/>
              <a:t>27</a:t>
            </a:fld>
            <a:endParaRPr lang="en-US"/>
          </a:p>
        </p:txBody>
      </p:sp>
      <p:pic>
        <p:nvPicPr>
          <p:cNvPr id="8" name="Picture 7">
            <a:extLst>
              <a:ext uri="{FF2B5EF4-FFF2-40B4-BE49-F238E27FC236}">
                <a16:creationId xmlns:a16="http://schemas.microsoft.com/office/drawing/2014/main" id="{6A1C25D9-CFED-EC50-859C-6FC374289BC8}"/>
              </a:ext>
            </a:extLst>
          </p:cNvPr>
          <p:cNvPicPr>
            <a:picLocks noChangeAspect="1"/>
          </p:cNvPicPr>
          <p:nvPr/>
        </p:nvPicPr>
        <p:blipFill>
          <a:blip r:embed="rId2"/>
          <a:stretch>
            <a:fillRect/>
          </a:stretch>
        </p:blipFill>
        <p:spPr>
          <a:xfrm>
            <a:off x="129495" y="1065212"/>
            <a:ext cx="8875486" cy="4400325"/>
          </a:xfrm>
          <a:prstGeom prst="rect">
            <a:avLst/>
          </a:prstGeom>
        </p:spPr>
      </p:pic>
    </p:spTree>
    <p:extLst>
      <p:ext uri="{BB962C8B-B14F-4D97-AF65-F5344CB8AC3E}">
        <p14:creationId xmlns:p14="http://schemas.microsoft.com/office/powerpoint/2010/main" val="1610028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0501-BFEE-658E-FD65-579DB86A9264}"/>
              </a:ext>
            </a:extLst>
          </p:cNvPr>
          <p:cNvSpPr>
            <a:spLocks noGrp="1"/>
          </p:cNvSpPr>
          <p:nvPr>
            <p:ph type="title"/>
          </p:nvPr>
        </p:nvSpPr>
        <p:spPr/>
        <p:txBody>
          <a:bodyPr/>
          <a:lstStyle/>
          <a:p>
            <a:r>
              <a:rPr lang="en-IN" dirty="0"/>
              <a:t>AdaBoost Algorithm</a:t>
            </a:r>
          </a:p>
        </p:txBody>
      </p:sp>
      <p:sp>
        <p:nvSpPr>
          <p:cNvPr id="3" name="Content Placeholder 2">
            <a:extLst>
              <a:ext uri="{FF2B5EF4-FFF2-40B4-BE49-F238E27FC236}">
                <a16:creationId xmlns:a16="http://schemas.microsoft.com/office/drawing/2014/main" id="{01DF6069-B425-D62D-68C2-33DDB17D8E10}"/>
              </a:ext>
            </a:extLst>
          </p:cNvPr>
          <p:cNvSpPr>
            <a:spLocks noGrp="1"/>
          </p:cNvSpPr>
          <p:nvPr>
            <p:ph idx="1"/>
          </p:nvPr>
        </p:nvSpPr>
        <p:spPr/>
        <p:txBody>
          <a:bodyPr/>
          <a:lstStyle/>
          <a:p>
            <a:pPr marL="0" indent="0" algn="just">
              <a:buNone/>
            </a:pPr>
            <a:r>
              <a:rPr lang="en-IN" sz="2000" dirty="0"/>
              <a:t>Idea behind AdaBoost Algorithm:</a:t>
            </a:r>
          </a:p>
          <a:p>
            <a:pPr marL="0" indent="0" algn="just">
              <a:buNone/>
            </a:pPr>
            <a:r>
              <a:rPr lang="en-US" sz="2000" dirty="0"/>
              <a:t>It iteratively trains a sequence of weak classifiers on different subsets of the training data. </a:t>
            </a:r>
          </a:p>
          <a:p>
            <a:pPr marL="0" indent="0" algn="just">
              <a:buNone/>
            </a:pPr>
            <a:r>
              <a:rPr lang="en-US" sz="2000" dirty="0"/>
              <a:t>During each iteration, the algorithm assigns higher weights to the misclassified samples from the previous iteration, thereby focusing on the more challenging examples. </a:t>
            </a:r>
          </a:p>
          <a:p>
            <a:pPr marL="0" indent="0" algn="just">
              <a:buNone/>
            </a:pPr>
            <a:r>
              <a:rPr lang="en-US" sz="2000" dirty="0"/>
              <a:t>This process allows the subsequent weak classifiers to pay more attention to the previously misclassified samples and improve their performance.</a:t>
            </a:r>
            <a:endParaRPr lang="en-IN" sz="2000" dirty="0"/>
          </a:p>
        </p:txBody>
      </p:sp>
      <p:sp>
        <p:nvSpPr>
          <p:cNvPr id="4" name="Date Placeholder 3">
            <a:extLst>
              <a:ext uri="{FF2B5EF4-FFF2-40B4-BE49-F238E27FC236}">
                <a16:creationId xmlns:a16="http://schemas.microsoft.com/office/drawing/2014/main" id="{39E2155C-2E20-AFED-4A16-CC5241CF888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2DD8769-41BE-6512-8B4D-F389456FA85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610CC86-722D-984A-FA43-BD6506EED4EC}"/>
              </a:ext>
            </a:extLst>
          </p:cNvPr>
          <p:cNvSpPr>
            <a:spLocks noGrp="1"/>
          </p:cNvSpPr>
          <p:nvPr>
            <p:ph type="sldNum" sz="quarter" idx="12"/>
          </p:nvPr>
        </p:nvSpPr>
        <p:spPr/>
        <p:txBody>
          <a:bodyPr/>
          <a:lstStyle/>
          <a:p>
            <a:fld id="{BB2CE0DE-867F-455F-B20B-96D381B4AB71}" type="slidenum">
              <a:rPr lang="en-US" smtClean="0"/>
              <a:t>28</a:t>
            </a:fld>
            <a:endParaRPr lang="en-US"/>
          </a:p>
        </p:txBody>
      </p:sp>
    </p:spTree>
    <p:extLst>
      <p:ext uri="{BB962C8B-B14F-4D97-AF65-F5344CB8AC3E}">
        <p14:creationId xmlns:p14="http://schemas.microsoft.com/office/powerpoint/2010/main" val="102505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B2C8-4370-A49E-D0C2-DCAD63AA31EF}"/>
              </a:ext>
            </a:extLst>
          </p:cNvPr>
          <p:cNvSpPr>
            <a:spLocks noGrp="1"/>
          </p:cNvSpPr>
          <p:nvPr>
            <p:ph type="title"/>
          </p:nvPr>
        </p:nvSpPr>
        <p:spPr/>
        <p:txBody>
          <a:bodyPr/>
          <a:lstStyle/>
          <a:p>
            <a:r>
              <a:rPr lang="en-IN" dirty="0"/>
              <a:t>How does AdaBoost Work ? </a:t>
            </a:r>
          </a:p>
        </p:txBody>
      </p:sp>
      <p:sp>
        <p:nvSpPr>
          <p:cNvPr id="3" name="Content Placeholder 2">
            <a:extLst>
              <a:ext uri="{FF2B5EF4-FFF2-40B4-BE49-F238E27FC236}">
                <a16:creationId xmlns:a16="http://schemas.microsoft.com/office/drawing/2014/main" id="{1B81FE8E-05D7-AF9F-D0DF-42C401691B2F}"/>
              </a:ext>
            </a:extLst>
          </p:cNvPr>
          <p:cNvSpPr>
            <a:spLocks noGrp="1"/>
          </p:cNvSpPr>
          <p:nvPr>
            <p:ph idx="1"/>
          </p:nvPr>
        </p:nvSpPr>
        <p:spPr/>
        <p:txBody>
          <a:bodyPr/>
          <a:lstStyle/>
          <a:p>
            <a:pPr marL="0" indent="0" algn="just">
              <a:buNone/>
            </a:pPr>
            <a:r>
              <a:rPr lang="en-US" sz="1200" b="1" dirty="0"/>
              <a:t>Step 1: </a:t>
            </a:r>
            <a:r>
              <a:rPr lang="en-US" sz="1200" dirty="0"/>
              <a:t>When the algorithm is given data, it starts by Assigning equal weights to all training examples in the dataset. These weights represent the importance of each sample during the training process.</a:t>
            </a:r>
          </a:p>
          <a:p>
            <a:pPr marL="0" indent="0" algn="just">
              <a:buNone/>
            </a:pPr>
            <a:r>
              <a:rPr lang="en-US" sz="1200" b="1" dirty="0"/>
              <a:t>Step 2: </a:t>
            </a:r>
            <a:r>
              <a:rPr lang="en-US" sz="1200" dirty="0"/>
              <a:t>Here, this algorithm iterates with a few algorithms for a specified number of iterations (or until a stopping criterion is met). The algorithm trains a weak classifier on the training data. Here the weak classifier can be considered a model that performs slightly better than random guessing, such as a decision stump (a one-level decision tree).</a:t>
            </a:r>
          </a:p>
          <a:p>
            <a:pPr marL="0" indent="0" algn="just">
              <a:buNone/>
            </a:pPr>
            <a:r>
              <a:rPr lang="en-US" sz="1200" b="1" dirty="0"/>
              <a:t>Step 3: </a:t>
            </a:r>
            <a:r>
              <a:rPr lang="en-US" sz="1200" dirty="0"/>
              <a:t>During each iteration, the algorithm trains the weak classifier on given training data with the current sample weights. The weak classifier aims to minimize the classification error, weighted by the sample weights.</a:t>
            </a:r>
          </a:p>
          <a:p>
            <a:pPr marL="0" indent="0" algn="just">
              <a:buNone/>
            </a:pPr>
            <a:r>
              <a:rPr lang="en-US" sz="1200" b="1" dirty="0"/>
              <a:t>Step 4.1: </a:t>
            </a:r>
            <a:r>
              <a:rPr lang="en-US" sz="1200" dirty="0"/>
              <a:t>After training the weak classifier, the algorithm calculates classifier weight based on the errors of the weak classifier. A weak classifier with a lower error receives a higher weight.</a:t>
            </a:r>
          </a:p>
          <a:p>
            <a:pPr marL="0" indent="0" algn="just">
              <a:buNone/>
            </a:pPr>
            <a:r>
              <a:rPr lang="en-US" sz="1200" b="1" dirty="0"/>
              <a:t>Step 4.2: </a:t>
            </a:r>
            <a:r>
              <a:rPr lang="en-US" sz="1200" dirty="0"/>
              <a:t>Once the calculation of weight completes, the algorithm updates sample weights, and the algorithm gives assigns higher weights to misclassified examples so that more importance in subsequent iterations can be given.</a:t>
            </a:r>
          </a:p>
          <a:p>
            <a:pPr marL="0" indent="0" algn="just">
              <a:buNone/>
            </a:pPr>
            <a:r>
              <a:rPr lang="en-US" sz="1200" b="1" dirty="0"/>
              <a:t>Step 5: </a:t>
            </a:r>
            <a:r>
              <a:rPr lang="en-US" sz="1200" dirty="0"/>
              <a:t>After updating the sample weights, they are normalized so that they sum up to 1 and Combine the predictions of all weak classifiers using a weighted majority vote. The weights of the weak classifiers are considered when making the final prediction.</a:t>
            </a:r>
          </a:p>
          <a:p>
            <a:pPr marL="0" indent="0" algn="just">
              <a:buNone/>
            </a:pPr>
            <a:r>
              <a:rPr lang="en-US" sz="1200" b="1" dirty="0"/>
              <a:t>Step 6: </a:t>
            </a:r>
            <a:r>
              <a:rPr lang="en-US" sz="1200" dirty="0"/>
              <a:t>Finally, Steps 2–5 are repeated for the specified number of iterations (or until the stopping criterion is met), with the sample weights updated at each iteration. The final prediction is obtained by aggregating the predictions of all weak classifiers based on their weights.</a:t>
            </a:r>
            <a:endParaRPr lang="en-IN" sz="1200" dirty="0"/>
          </a:p>
        </p:txBody>
      </p:sp>
      <p:sp>
        <p:nvSpPr>
          <p:cNvPr id="4" name="Date Placeholder 3">
            <a:extLst>
              <a:ext uri="{FF2B5EF4-FFF2-40B4-BE49-F238E27FC236}">
                <a16:creationId xmlns:a16="http://schemas.microsoft.com/office/drawing/2014/main" id="{9D868E0D-98CE-9EC3-FCF5-28D3CA212BC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D840BFB-3DBF-E04C-2DDD-F9F3F574BD83}"/>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52A19F6-2EBA-4554-1096-44D8EA2D7C17}"/>
              </a:ext>
            </a:extLst>
          </p:cNvPr>
          <p:cNvSpPr>
            <a:spLocks noGrp="1"/>
          </p:cNvSpPr>
          <p:nvPr>
            <p:ph type="sldNum" sz="quarter" idx="12"/>
          </p:nvPr>
        </p:nvSpPr>
        <p:spPr/>
        <p:txBody>
          <a:bodyPr/>
          <a:lstStyle/>
          <a:p>
            <a:fld id="{BB2CE0DE-867F-455F-B20B-96D381B4AB71}" type="slidenum">
              <a:rPr lang="en-US" smtClean="0"/>
              <a:t>29</a:t>
            </a:fld>
            <a:endParaRPr lang="en-US"/>
          </a:p>
        </p:txBody>
      </p:sp>
    </p:spTree>
    <p:extLst>
      <p:ext uri="{BB962C8B-B14F-4D97-AF65-F5344CB8AC3E}">
        <p14:creationId xmlns:p14="http://schemas.microsoft.com/office/powerpoint/2010/main" val="149867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A208-B0EC-0856-17FC-10FFF9759B33}"/>
              </a:ext>
            </a:extLst>
          </p:cNvPr>
          <p:cNvSpPr>
            <a:spLocks noGrp="1"/>
          </p:cNvSpPr>
          <p:nvPr>
            <p:ph type="title"/>
          </p:nvPr>
        </p:nvSpPr>
        <p:spPr/>
        <p:txBody>
          <a:bodyPr/>
          <a:lstStyle/>
          <a:p>
            <a:r>
              <a:rPr lang="en-IN" dirty="0"/>
              <a:t>What Is Ensemble Learning? </a:t>
            </a:r>
          </a:p>
        </p:txBody>
      </p:sp>
      <p:sp>
        <p:nvSpPr>
          <p:cNvPr id="3" name="Content Placeholder 2">
            <a:extLst>
              <a:ext uri="{FF2B5EF4-FFF2-40B4-BE49-F238E27FC236}">
                <a16:creationId xmlns:a16="http://schemas.microsoft.com/office/drawing/2014/main" id="{E39A827C-700E-A340-185D-7B9EB21127CE}"/>
              </a:ext>
            </a:extLst>
          </p:cNvPr>
          <p:cNvSpPr>
            <a:spLocks noGrp="1"/>
          </p:cNvSpPr>
          <p:nvPr>
            <p:ph idx="1"/>
          </p:nvPr>
        </p:nvSpPr>
        <p:spPr/>
        <p:txBody>
          <a:bodyPr/>
          <a:lstStyle/>
          <a:p>
            <a:pPr algn="just"/>
            <a:r>
              <a:rPr lang="en-US" sz="2000" b="0" i="0" dirty="0">
                <a:solidFill>
                  <a:schemeClr val="tx1"/>
                </a:solidFill>
                <a:effectLst/>
                <a:latin typeface="IBM Plex Sans" panose="020B0503050203000203" pitchFamily="34" charset="0"/>
              </a:rPr>
              <a:t>Ensemble learning is a </a:t>
            </a:r>
            <a:r>
              <a:rPr lang="en-US" sz="2000" b="0" i="0" u="none" strike="noStrike" dirty="0">
                <a:solidFill>
                  <a:schemeClr val="tx1"/>
                </a:solidFill>
                <a:effectLst/>
                <a:latin typeface="IBM Plex Sans" panose="020B0503050203000203" pitchFamily="34" charset="0"/>
              </a:rPr>
              <a:t>machine learning</a:t>
            </a:r>
            <a:r>
              <a:rPr lang="en-US" sz="2000" b="0" i="0" dirty="0">
                <a:solidFill>
                  <a:schemeClr val="tx1"/>
                </a:solidFill>
                <a:effectLst/>
                <a:latin typeface="IBM Plex Sans" panose="020B0503050203000203" pitchFamily="34" charset="0"/>
              </a:rPr>
              <a:t> technique that aggregates two or more learners in order to produce better predictions. </a:t>
            </a:r>
          </a:p>
          <a:p>
            <a:pPr algn="just"/>
            <a:r>
              <a:rPr lang="en-US" sz="2000" b="0" i="0" dirty="0">
                <a:solidFill>
                  <a:schemeClr val="tx1"/>
                </a:solidFill>
                <a:effectLst/>
                <a:latin typeface="IBM Plex Sans" panose="020B0503050203000203" pitchFamily="34" charset="0"/>
              </a:rPr>
              <a:t>In other words, an ensemble model combines several individual models to produce more accurate predictions than a single model alone.</a:t>
            </a:r>
            <a:endParaRPr lang="en-IN" sz="2000" dirty="0">
              <a:solidFill>
                <a:schemeClr val="tx1"/>
              </a:solidFill>
            </a:endParaRPr>
          </a:p>
          <a:p>
            <a:pPr algn="just"/>
            <a:r>
              <a:rPr lang="en-US" sz="2000" dirty="0">
                <a:solidFill>
                  <a:schemeClr val="tx1"/>
                </a:solidFill>
              </a:rPr>
              <a:t>Base learner, base model, and, in some cases, base estimator refers to the individual model or models used in ensemble algorithms.</a:t>
            </a:r>
          </a:p>
          <a:p>
            <a:pPr algn="just"/>
            <a:r>
              <a:rPr lang="en-US" sz="2000" dirty="0">
                <a:solidFill>
                  <a:schemeClr val="tx1"/>
                </a:solidFill>
              </a:rPr>
              <a:t>Ensemble learning rests on the principle that a collectivity of learners yields greater overall accuracy than an individual learner.</a:t>
            </a:r>
          </a:p>
          <a:p>
            <a:pPr algn="just"/>
            <a:endParaRPr lang="en-US" sz="2000" dirty="0">
              <a:solidFill>
                <a:schemeClr val="tx1"/>
              </a:solidFill>
            </a:endParaRPr>
          </a:p>
          <a:p>
            <a:pPr algn="just"/>
            <a:endParaRPr lang="en-IN" sz="2000" dirty="0">
              <a:solidFill>
                <a:schemeClr val="tx1"/>
              </a:solidFill>
            </a:endParaRPr>
          </a:p>
        </p:txBody>
      </p:sp>
      <p:sp>
        <p:nvSpPr>
          <p:cNvPr id="4" name="Date Placeholder 3">
            <a:extLst>
              <a:ext uri="{FF2B5EF4-FFF2-40B4-BE49-F238E27FC236}">
                <a16:creationId xmlns:a16="http://schemas.microsoft.com/office/drawing/2014/main" id="{04A20B29-18BA-58CD-C6F1-7F39D4CFC8DF}"/>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A8E0365-423F-E72A-26F5-C7BA3A57D4C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D66B179-14BE-44AA-DA64-9D20F7BF2DF3}"/>
              </a:ext>
            </a:extLst>
          </p:cNvPr>
          <p:cNvSpPr>
            <a:spLocks noGrp="1"/>
          </p:cNvSpPr>
          <p:nvPr>
            <p:ph type="sldNum" sz="quarter" idx="12"/>
          </p:nvPr>
        </p:nvSpPr>
        <p:spPr/>
        <p:txBody>
          <a:bodyPr/>
          <a:lstStyle/>
          <a:p>
            <a:fld id="{BB2CE0DE-867F-455F-B20B-96D381B4AB71}" type="slidenum">
              <a:rPr lang="en-US" smtClean="0"/>
              <a:t>3</a:t>
            </a:fld>
            <a:endParaRPr lang="en-US"/>
          </a:p>
        </p:txBody>
      </p:sp>
    </p:spTree>
    <p:extLst>
      <p:ext uri="{BB962C8B-B14F-4D97-AF65-F5344CB8AC3E}">
        <p14:creationId xmlns:p14="http://schemas.microsoft.com/office/powerpoint/2010/main" val="2160172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D760-9482-EBC2-1EA7-857F5516C492}"/>
              </a:ext>
            </a:extLst>
          </p:cNvPr>
          <p:cNvSpPr>
            <a:spLocks noGrp="1"/>
          </p:cNvSpPr>
          <p:nvPr>
            <p:ph type="title"/>
          </p:nvPr>
        </p:nvSpPr>
        <p:spPr/>
        <p:txBody>
          <a:bodyPr/>
          <a:lstStyle/>
          <a:p>
            <a:r>
              <a:rPr lang="en-IN" dirty="0"/>
              <a:t>Working of AdaBoost Algorithm </a:t>
            </a:r>
          </a:p>
        </p:txBody>
      </p:sp>
      <p:sp>
        <p:nvSpPr>
          <p:cNvPr id="3" name="Content Placeholder 2">
            <a:extLst>
              <a:ext uri="{FF2B5EF4-FFF2-40B4-BE49-F238E27FC236}">
                <a16:creationId xmlns:a16="http://schemas.microsoft.com/office/drawing/2014/main" id="{279C0F44-F89D-8D19-8381-675A04698DF5}"/>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72ECCA41-76A9-986B-2C15-21AC05166BA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8C7BF81-9801-0EE7-108B-726B23F8F90E}"/>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622B3F44-62D2-7123-6432-18BF04460C09}"/>
              </a:ext>
            </a:extLst>
          </p:cNvPr>
          <p:cNvSpPr>
            <a:spLocks noGrp="1"/>
          </p:cNvSpPr>
          <p:nvPr>
            <p:ph type="sldNum" sz="quarter" idx="12"/>
          </p:nvPr>
        </p:nvSpPr>
        <p:spPr/>
        <p:txBody>
          <a:bodyPr/>
          <a:lstStyle/>
          <a:p>
            <a:fld id="{BB2CE0DE-867F-455F-B20B-96D381B4AB71}" type="slidenum">
              <a:rPr lang="en-US" smtClean="0"/>
              <a:t>30</a:t>
            </a:fld>
            <a:endParaRPr lang="en-US"/>
          </a:p>
        </p:txBody>
      </p:sp>
      <p:pic>
        <p:nvPicPr>
          <p:cNvPr id="8" name="Picture 7">
            <a:extLst>
              <a:ext uri="{FF2B5EF4-FFF2-40B4-BE49-F238E27FC236}">
                <a16:creationId xmlns:a16="http://schemas.microsoft.com/office/drawing/2014/main" id="{CF28981F-29A2-32D2-788A-9BA81A6AE7B0}"/>
              </a:ext>
            </a:extLst>
          </p:cNvPr>
          <p:cNvPicPr>
            <a:picLocks noChangeAspect="1"/>
          </p:cNvPicPr>
          <p:nvPr/>
        </p:nvPicPr>
        <p:blipFill>
          <a:blip r:embed="rId2"/>
          <a:stretch>
            <a:fillRect/>
          </a:stretch>
        </p:blipFill>
        <p:spPr>
          <a:xfrm>
            <a:off x="152400" y="1065212"/>
            <a:ext cx="8839200" cy="5029200"/>
          </a:xfrm>
          <a:prstGeom prst="rect">
            <a:avLst/>
          </a:prstGeom>
        </p:spPr>
      </p:pic>
    </p:spTree>
    <p:extLst>
      <p:ext uri="{BB962C8B-B14F-4D97-AF65-F5344CB8AC3E}">
        <p14:creationId xmlns:p14="http://schemas.microsoft.com/office/powerpoint/2010/main" val="2604538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C845-215D-9B9D-364F-D0A92E3D1AEF}"/>
              </a:ext>
            </a:extLst>
          </p:cNvPr>
          <p:cNvSpPr>
            <a:spLocks noGrp="1"/>
          </p:cNvSpPr>
          <p:nvPr>
            <p:ph type="title"/>
          </p:nvPr>
        </p:nvSpPr>
        <p:spPr/>
        <p:txBody>
          <a:bodyPr/>
          <a:lstStyle/>
          <a:p>
            <a:r>
              <a:rPr lang="en-IN" dirty="0"/>
              <a:t>AdaBoost Algorithm</a:t>
            </a:r>
          </a:p>
        </p:txBody>
      </p:sp>
      <p:sp>
        <p:nvSpPr>
          <p:cNvPr id="3" name="Content Placeholder 2">
            <a:extLst>
              <a:ext uri="{FF2B5EF4-FFF2-40B4-BE49-F238E27FC236}">
                <a16:creationId xmlns:a16="http://schemas.microsoft.com/office/drawing/2014/main" id="{9C5E99C1-11EB-CC3C-D39D-25598B62EFD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9F9511AA-8188-0558-1762-CF2800F7049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19F24B9-4ED1-D519-38BE-6A0AADB13B3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D91EEC6-6CA9-EE11-6CF5-C26AD9D94820}"/>
              </a:ext>
            </a:extLst>
          </p:cNvPr>
          <p:cNvSpPr>
            <a:spLocks noGrp="1"/>
          </p:cNvSpPr>
          <p:nvPr>
            <p:ph type="sldNum" sz="quarter" idx="12"/>
          </p:nvPr>
        </p:nvSpPr>
        <p:spPr/>
        <p:txBody>
          <a:bodyPr/>
          <a:lstStyle/>
          <a:p>
            <a:fld id="{BB2CE0DE-867F-455F-B20B-96D381B4AB71}" type="slidenum">
              <a:rPr lang="en-US" smtClean="0"/>
              <a:t>31</a:t>
            </a:fld>
            <a:endParaRPr lang="en-US"/>
          </a:p>
        </p:txBody>
      </p:sp>
      <p:pic>
        <p:nvPicPr>
          <p:cNvPr id="8" name="Picture 7">
            <a:extLst>
              <a:ext uri="{FF2B5EF4-FFF2-40B4-BE49-F238E27FC236}">
                <a16:creationId xmlns:a16="http://schemas.microsoft.com/office/drawing/2014/main" id="{33E22EA0-0573-72A5-F460-1F8753C8D0F8}"/>
              </a:ext>
            </a:extLst>
          </p:cNvPr>
          <p:cNvPicPr>
            <a:picLocks noChangeAspect="1"/>
          </p:cNvPicPr>
          <p:nvPr/>
        </p:nvPicPr>
        <p:blipFill>
          <a:blip r:embed="rId2"/>
          <a:stretch>
            <a:fillRect/>
          </a:stretch>
        </p:blipFill>
        <p:spPr>
          <a:xfrm>
            <a:off x="-4762" y="1219200"/>
            <a:ext cx="9144000" cy="5181600"/>
          </a:xfrm>
          <a:prstGeom prst="rect">
            <a:avLst/>
          </a:prstGeom>
        </p:spPr>
      </p:pic>
    </p:spTree>
    <p:extLst>
      <p:ext uri="{BB962C8B-B14F-4D97-AF65-F5344CB8AC3E}">
        <p14:creationId xmlns:p14="http://schemas.microsoft.com/office/powerpoint/2010/main" val="3134261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14EE-12A3-3129-B532-C42D0F737B8D}"/>
              </a:ext>
            </a:extLst>
          </p:cNvPr>
          <p:cNvSpPr>
            <a:spLocks noGrp="1"/>
          </p:cNvSpPr>
          <p:nvPr>
            <p:ph type="title"/>
          </p:nvPr>
        </p:nvSpPr>
        <p:spPr/>
        <p:txBody>
          <a:bodyPr/>
          <a:lstStyle/>
          <a:p>
            <a:r>
              <a:rPr lang="en-IN" dirty="0"/>
              <a:t>AdaBoost Algorithm</a:t>
            </a:r>
          </a:p>
        </p:txBody>
      </p:sp>
      <p:sp>
        <p:nvSpPr>
          <p:cNvPr id="3" name="Content Placeholder 2">
            <a:extLst>
              <a:ext uri="{FF2B5EF4-FFF2-40B4-BE49-F238E27FC236}">
                <a16:creationId xmlns:a16="http://schemas.microsoft.com/office/drawing/2014/main" id="{C2CEFEF2-73A3-FE40-19CA-182CAB444E4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D44D0C45-835B-EA19-3231-AB30799BCF7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3A8FD60-5208-294F-B166-D9FB439A359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6392DB80-C308-8FCB-C749-3EFB5C516531}"/>
              </a:ext>
            </a:extLst>
          </p:cNvPr>
          <p:cNvSpPr>
            <a:spLocks noGrp="1"/>
          </p:cNvSpPr>
          <p:nvPr>
            <p:ph type="sldNum" sz="quarter" idx="12"/>
          </p:nvPr>
        </p:nvSpPr>
        <p:spPr/>
        <p:txBody>
          <a:bodyPr/>
          <a:lstStyle/>
          <a:p>
            <a:fld id="{BB2CE0DE-867F-455F-B20B-96D381B4AB71}" type="slidenum">
              <a:rPr lang="en-US" smtClean="0"/>
              <a:t>32</a:t>
            </a:fld>
            <a:endParaRPr lang="en-US"/>
          </a:p>
        </p:txBody>
      </p:sp>
      <p:pic>
        <p:nvPicPr>
          <p:cNvPr id="8" name="Picture 7">
            <a:extLst>
              <a:ext uri="{FF2B5EF4-FFF2-40B4-BE49-F238E27FC236}">
                <a16:creationId xmlns:a16="http://schemas.microsoft.com/office/drawing/2014/main" id="{461AAFA1-B131-86B4-B13C-F1326D88CD9C}"/>
              </a:ext>
            </a:extLst>
          </p:cNvPr>
          <p:cNvPicPr>
            <a:picLocks noChangeAspect="1"/>
          </p:cNvPicPr>
          <p:nvPr/>
        </p:nvPicPr>
        <p:blipFill>
          <a:blip r:embed="rId2"/>
          <a:stretch>
            <a:fillRect/>
          </a:stretch>
        </p:blipFill>
        <p:spPr>
          <a:xfrm>
            <a:off x="114168" y="1219200"/>
            <a:ext cx="8922013" cy="4844946"/>
          </a:xfrm>
          <a:prstGeom prst="rect">
            <a:avLst/>
          </a:prstGeom>
        </p:spPr>
      </p:pic>
    </p:spTree>
    <p:extLst>
      <p:ext uri="{BB962C8B-B14F-4D97-AF65-F5344CB8AC3E}">
        <p14:creationId xmlns:p14="http://schemas.microsoft.com/office/powerpoint/2010/main" val="216996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C193-E532-3303-612C-FD1F027FE7E7}"/>
              </a:ext>
            </a:extLst>
          </p:cNvPr>
          <p:cNvSpPr>
            <a:spLocks noGrp="1"/>
          </p:cNvSpPr>
          <p:nvPr>
            <p:ph type="title"/>
          </p:nvPr>
        </p:nvSpPr>
        <p:spPr/>
        <p:txBody>
          <a:bodyPr/>
          <a:lstStyle/>
          <a:p>
            <a:r>
              <a:rPr lang="en-IN" dirty="0"/>
              <a:t>AdaBoost Algorithm (</a:t>
            </a:r>
            <a:r>
              <a:rPr lang="en-IN" dirty="0" err="1"/>
              <a:t>Contd</a:t>
            </a:r>
            <a:r>
              <a:rPr lang="en-IN" dirty="0"/>
              <a:t>…)</a:t>
            </a:r>
          </a:p>
        </p:txBody>
      </p:sp>
      <p:sp>
        <p:nvSpPr>
          <p:cNvPr id="3" name="Content Placeholder 2">
            <a:extLst>
              <a:ext uri="{FF2B5EF4-FFF2-40B4-BE49-F238E27FC236}">
                <a16:creationId xmlns:a16="http://schemas.microsoft.com/office/drawing/2014/main" id="{DA380031-64A8-2DE5-B925-2D8D67F23FA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EFC01E2-D639-3A03-1076-120445F1A15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BBA7A27-930C-5DBF-5891-C44372213E0B}"/>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C498288-3D11-E5BF-1FA8-2B3B13895322}"/>
              </a:ext>
            </a:extLst>
          </p:cNvPr>
          <p:cNvSpPr>
            <a:spLocks noGrp="1"/>
          </p:cNvSpPr>
          <p:nvPr>
            <p:ph type="sldNum" sz="quarter" idx="12"/>
          </p:nvPr>
        </p:nvSpPr>
        <p:spPr/>
        <p:txBody>
          <a:bodyPr/>
          <a:lstStyle/>
          <a:p>
            <a:fld id="{BB2CE0DE-867F-455F-B20B-96D381B4AB71}" type="slidenum">
              <a:rPr lang="en-US" smtClean="0"/>
              <a:t>33</a:t>
            </a:fld>
            <a:endParaRPr lang="en-US"/>
          </a:p>
        </p:txBody>
      </p:sp>
      <p:pic>
        <p:nvPicPr>
          <p:cNvPr id="8" name="Picture 7">
            <a:extLst>
              <a:ext uri="{FF2B5EF4-FFF2-40B4-BE49-F238E27FC236}">
                <a16:creationId xmlns:a16="http://schemas.microsoft.com/office/drawing/2014/main" id="{C1F78988-532C-73E4-8EFA-F8649D0B7ECF}"/>
              </a:ext>
            </a:extLst>
          </p:cNvPr>
          <p:cNvPicPr>
            <a:picLocks noChangeAspect="1"/>
          </p:cNvPicPr>
          <p:nvPr/>
        </p:nvPicPr>
        <p:blipFill>
          <a:blip r:embed="rId2"/>
          <a:stretch>
            <a:fillRect/>
          </a:stretch>
        </p:blipFill>
        <p:spPr>
          <a:xfrm>
            <a:off x="0" y="1197429"/>
            <a:ext cx="8915400" cy="2427060"/>
          </a:xfrm>
          <a:prstGeom prst="rect">
            <a:avLst/>
          </a:prstGeom>
        </p:spPr>
      </p:pic>
    </p:spTree>
    <p:extLst>
      <p:ext uri="{BB962C8B-B14F-4D97-AF65-F5344CB8AC3E}">
        <p14:creationId xmlns:p14="http://schemas.microsoft.com/office/powerpoint/2010/main" val="2091805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312B-C353-6805-7A15-67C1EC46EED3}"/>
              </a:ext>
            </a:extLst>
          </p:cNvPr>
          <p:cNvSpPr>
            <a:spLocks noGrp="1"/>
          </p:cNvSpPr>
          <p:nvPr>
            <p:ph type="title"/>
          </p:nvPr>
        </p:nvSpPr>
        <p:spPr/>
        <p:txBody>
          <a:bodyPr/>
          <a:lstStyle/>
          <a:p>
            <a:r>
              <a:rPr lang="en-IN" dirty="0"/>
              <a:t>Question </a:t>
            </a:r>
          </a:p>
        </p:txBody>
      </p:sp>
      <p:sp>
        <p:nvSpPr>
          <p:cNvPr id="3" name="Content Placeholder 2">
            <a:extLst>
              <a:ext uri="{FF2B5EF4-FFF2-40B4-BE49-F238E27FC236}">
                <a16:creationId xmlns:a16="http://schemas.microsoft.com/office/drawing/2014/main" id="{B032EFF5-C1B4-2CCB-7811-9D79193F0431}"/>
              </a:ext>
            </a:extLst>
          </p:cNvPr>
          <p:cNvSpPr>
            <a:spLocks noGrp="1"/>
          </p:cNvSpPr>
          <p:nvPr>
            <p:ph idx="1"/>
          </p:nvPr>
        </p:nvSpPr>
        <p:spPr/>
        <p:txBody>
          <a:bodyPr/>
          <a:lstStyle/>
          <a:p>
            <a:pPr marL="0" indent="0" algn="just">
              <a:buNone/>
            </a:pPr>
            <a:r>
              <a:rPr lang="en-US" dirty="0"/>
              <a:t>Consider the following data set shown in Table. Apply the AdaBoost algorithm to train a classifier for the problem.</a:t>
            </a:r>
            <a:endParaRPr lang="en-IN" dirty="0"/>
          </a:p>
        </p:txBody>
      </p:sp>
      <p:sp>
        <p:nvSpPr>
          <p:cNvPr id="4" name="Date Placeholder 3">
            <a:extLst>
              <a:ext uri="{FF2B5EF4-FFF2-40B4-BE49-F238E27FC236}">
                <a16:creationId xmlns:a16="http://schemas.microsoft.com/office/drawing/2014/main" id="{87909847-5292-DB45-F5CA-45E13E46A03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37BE32E-24AD-3672-C740-3B74B40700ED}"/>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93119B7-3974-F612-238A-DE2C0A7EC048}"/>
              </a:ext>
            </a:extLst>
          </p:cNvPr>
          <p:cNvSpPr>
            <a:spLocks noGrp="1"/>
          </p:cNvSpPr>
          <p:nvPr>
            <p:ph type="sldNum" sz="quarter" idx="12"/>
          </p:nvPr>
        </p:nvSpPr>
        <p:spPr/>
        <p:txBody>
          <a:bodyPr/>
          <a:lstStyle/>
          <a:p>
            <a:fld id="{BB2CE0DE-867F-455F-B20B-96D381B4AB71}" type="slidenum">
              <a:rPr lang="en-US" smtClean="0"/>
              <a:t>34</a:t>
            </a:fld>
            <a:endParaRPr lang="en-US"/>
          </a:p>
        </p:txBody>
      </p:sp>
      <p:pic>
        <p:nvPicPr>
          <p:cNvPr id="8" name="Picture 7">
            <a:extLst>
              <a:ext uri="{FF2B5EF4-FFF2-40B4-BE49-F238E27FC236}">
                <a16:creationId xmlns:a16="http://schemas.microsoft.com/office/drawing/2014/main" id="{9C8DEEAB-B01D-E261-94AA-F05E2B43DCB4}"/>
              </a:ext>
            </a:extLst>
          </p:cNvPr>
          <p:cNvPicPr>
            <a:picLocks noChangeAspect="1"/>
          </p:cNvPicPr>
          <p:nvPr/>
        </p:nvPicPr>
        <p:blipFill>
          <a:blip r:embed="rId2"/>
          <a:stretch>
            <a:fillRect/>
          </a:stretch>
        </p:blipFill>
        <p:spPr>
          <a:xfrm>
            <a:off x="566738" y="2819400"/>
            <a:ext cx="7543800" cy="2228366"/>
          </a:xfrm>
          <a:prstGeom prst="rect">
            <a:avLst/>
          </a:prstGeom>
        </p:spPr>
      </p:pic>
    </p:spTree>
    <p:extLst>
      <p:ext uri="{BB962C8B-B14F-4D97-AF65-F5344CB8AC3E}">
        <p14:creationId xmlns:p14="http://schemas.microsoft.com/office/powerpoint/2010/main" val="389610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B63A-C05A-8689-1DE2-8352BC43E1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9EE87C-D842-3BB0-3468-64C9F9B3B92F}"/>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Consider four decision stumps DS(CGPA) , DS(</a:t>
            </a:r>
            <a:r>
              <a:rPr lang="en-US" sz="1800" dirty="0" err="1"/>
              <a:t>Interactiveness</a:t>
            </a:r>
            <a:r>
              <a:rPr lang="en-US" sz="1800" dirty="0"/>
              <a:t>) , DS(Practical Knowledge), and DS(Communication </a:t>
            </a:r>
            <a:r>
              <a:rPr lang="en-US" sz="1800" dirty="0" err="1"/>
              <a:t>SKill</a:t>
            </a:r>
            <a:r>
              <a:rPr lang="en-US" sz="1800" dirty="0"/>
              <a:t>) that classify the given data instances as positive and negative. For example, DS(CGPA) would classify a data instance as Positive if CGPA &gt;= 9 and Negative if CGPA &lt; 9. </a:t>
            </a:r>
            <a:endParaRPr lang="en-IN" sz="1800" dirty="0"/>
          </a:p>
        </p:txBody>
      </p:sp>
      <p:sp>
        <p:nvSpPr>
          <p:cNvPr id="4" name="Date Placeholder 3">
            <a:extLst>
              <a:ext uri="{FF2B5EF4-FFF2-40B4-BE49-F238E27FC236}">
                <a16:creationId xmlns:a16="http://schemas.microsoft.com/office/drawing/2014/main" id="{0FE4C3DF-1635-1A90-4031-912C288AC88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88BC755-8924-BCE5-DB6F-8118D091137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F7ACC32-E301-089C-A715-EC2292E9808C}"/>
              </a:ext>
            </a:extLst>
          </p:cNvPr>
          <p:cNvSpPr>
            <a:spLocks noGrp="1"/>
          </p:cNvSpPr>
          <p:nvPr>
            <p:ph type="sldNum" sz="quarter" idx="12"/>
          </p:nvPr>
        </p:nvSpPr>
        <p:spPr/>
        <p:txBody>
          <a:bodyPr/>
          <a:lstStyle/>
          <a:p>
            <a:fld id="{BB2CE0DE-867F-455F-B20B-96D381B4AB71}" type="slidenum">
              <a:rPr lang="en-US" smtClean="0"/>
              <a:t>35</a:t>
            </a:fld>
            <a:endParaRPr lang="en-US"/>
          </a:p>
        </p:txBody>
      </p:sp>
      <p:pic>
        <p:nvPicPr>
          <p:cNvPr id="8" name="Picture 7">
            <a:extLst>
              <a:ext uri="{FF2B5EF4-FFF2-40B4-BE49-F238E27FC236}">
                <a16:creationId xmlns:a16="http://schemas.microsoft.com/office/drawing/2014/main" id="{EB015FEE-FBA9-BB52-9226-CC502176CDFA}"/>
              </a:ext>
            </a:extLst>
          </p:cNvPr>
          <p:cNvPicPr>
            <a:picLocks noChangeAspect="1"/>
          </p:cNvPicPr>
          <p:nvPr/>
        </p:nvPicPr>
        <p:blipFill>
          <a:blip r:embed="rId2"/>
          <a:stretch>
            <a:fillRect/>
          </a:stretch>
        </p:blipFill>
        <p:spPr>
          <a:xfrm>
            <a:off x="609600" y="4542376"/>
            <a:ext cx="6325483" cy="419158"/>
          </a:xfrm>
          <a:prstGeom prst="rect">
            <a:avLst/>
          </a:prstGeom>
        </p:spPr>
      </p:pic>
      <p:pic>
        <p:nvPicPr>
          <p:cNvPr id="9" name="Picture 8">
            <a:extLst>
              <a:ext uri="{FF2B5EF4-FFF2-40B4-BE49-F238E27FC236}">
                <a16:creationId xmlns:a16="http://schemas.microsoft.com/office/drawing/2014/main" id="{1D7F40AF-0DB4-97D8-89B1-AF72D5AA67B7}"/>
              </a:ext>
            </a:extLst>
          </p:cNvPr>
          <p:cNvPicPr>
            <a:picLocks noChangeAspect="1"/>
          </p:cNvPicPr>
          <p:nvPr/>
        </p:nvPicPr>
        <p:blipFill>
          <a:blip r:embed="rId3"/>
          <a:stretch>
            <a:fillRect/>
          </a:stretch>
        </p:blipFill>
        <p:spPr>
          <a:xfrm>
            <a:off x="381000" y="181672"/>
            <a:ext cx="7543800" cy="2228366"/>
          </a:xfrm>
          <a:prstGeom prst="rect">
            <a:avLst/>
          </a:prstGeom>
        </p:spPr>
      </p:pic>
    </p:spTree>
    <p:extLst>
      <p:ext uri="{BB962C8B-B14F-4D97-AF65-F5344CB8AC3E}">
        <p14:creationId xmlns:p14="http://schemas.microsoft.com/office/powerpoint/2010/main" val="3794055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E1069-006E-14B7-FB34-4EBE5AAB11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7A848D-1849-5222-E060-0A33D7CE866B}"/>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7E1EEB4-C025-B988-B0F1-A3E4FAA7DE8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B9F92D7-815F-58EA-F654-7C5C2B6361A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F2C4846-3201-7DE9-564C-695A2C654B5A}"/>
              </a:ext>
            </a:extLst>
          </p:cNvPr>
          <p:cNvSpPr>
            <a:spLocks noGrp="1"/>
          </p:cNvSpPr>
          <p:nvPr>
            <p:ph type="sldNum" sz="quarter" idx="12"/>
          </p:nvPr>
        </p:nvSpPr>
        <p:spPr/>
        <p:txBody>
          <a:bodyPr/>
          <a:lstStyle/>
          <a:p>
            <a:fld id="{BB2CE0DE-867F-455F-B20B-96D381B4AB71}" type="slidenum">
              <a:rPr lang="en-US" smtClean="0"/>
              <a:t>36</a:t>
            </a:fld>
            <a:endParaRPr lang="en-US"/>
          </a:p>
        </p:txBody>
      </p:sp>
      <p:pic>
        <p:nvPicPr>
          <p:cNvPr id="7" name="Picture 6">
            <a:extLst>
              <a:ext uri="{FF2B5EF4-FFF2-40B4-BE49-F238E27FC236}">
                <a16:creationId xmlns:a16="http://schemas.microsoft.com/office/drawing/2014/main" id="{A1A3F568-006E-02B0-3A0A-DE1EBF66ACC4}"/>
              </a:ext>
            </a:extLst>
          </p:cNvPr>
          <p:cNvPicPr>
            <a:picLocks noChangeAspect="1"/>
          </p:cNvPicPr>
          <p:nvPr/>
        </p:nvPicPr>
        <p:blipFill>
          <a:blip r:embed="rId2"/>
          <a:stretch>
            <a:fillRect/>
          </a:stretch>
        </p:blipFill>
        <p:spPr>
          <a:xfrm>
            <a:off x="566738" y="130629"/>
            <a:ext cx="7543800" cy="2228366"/>
          </a:xfrm>
          <a:prstGeom prst="rect">
            <a:avLst/>
          </a:prstGeom>
        </p:spPr>
      </p:pic>
      <p:pic>
        <p:nvPicPr>
          <p:cNvPr id="11" name="Picture 10">
            <a:extLst>
              <a:ext uri="{FF2B5EF4-FFF2-40B4-BE49-F238E27FC236}">
                <a16:creationId xmlns:a16="http://schemas.microsoft.com/office/drawing/2014/main" id="{72BDD35A-CD75-A0E7-8BEC-964B404FD0E8}"/>
              </a:ext>
            </a:extLst>
          </p:cNvPr>
          <p:cNvPicPr>
            <a:picLocks noChangeAspect="1"/>
          </p:cNvPicPr>
          <p:nvPr/>
        </p:nvPicPr>
        <p:blipFill>
          <a:blip r:embed="rId3"/>
          <a:stretch>
            <a:fillRect/>
          </a:stretch>
        </p:blipFill>
        <p:spPr>
          <a:xfrm>
            <a:off x="609600" y="2819400"/>
            <a:ext cx="5077534" cy="523948"/>
          </a:xfrm>
          <a:prstGeom prst="rect">
            <a:avLst/>
          </a:prstGeom>
        </p:spPr>
      </p:pic>
      <p:pic>
        <p:nvPicPr>
          <p:cNvPr id="9" name="Picture 8">
            <a:extLst>
              <a:ext uri="{FF2B5EF4-FFF2-40B4-BE49-F238E27FC236}">
                <a16:creationId xmlns:a16="http://schemas.microsoft.com/office/drawing/2014/main" id="{5C709FB8-C777-7679-17BB-9E7894D82A22}"/>
              </a:ext>
            </a:extLst>
          </p:cNvPr>
          <p:cNvPicPr>
            <a:picLocks noChangeAspect="1"/>
          </p:cNvPicPr>
          <p:nvPr/>
        </p:nvPicPr>
        <p:blipFill>
          <a:blip r:embed="rId4"/>
          <a:stretch>
            <a:fillRect/>
          </a:stretch>
        </p:blipFill>
        <p:spPr>
          <a:xfrm>
            <a:off x="99389" y="3495748"/>
            <a:ext cx="8935697" cy="2133898"/>
          </a:xfrm>
          <a:prstGeom prst="rect">
            <a:avLst/>
          </a:prstGeom>
        </p:spPr>
      </p:pic>
    </p:spTree>
    <p:extLst>
      <p:ext uri="{BB962C8B-B14F-4D97-AF65-F5344CB8AC3E}">
        <p14:creationId xmlns:p14="http://schemas.microsoft.com/office/powerpoint/2010/main" val="2522344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39C7C-8907-58C4-9077-9F95EFF8C1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F9E0EB-EC73-FA31-46DF-4DA981AA2EF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375EB91C-F68A-DBEC-14B9-8A89A2D034D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66365BD-A659-6C55-BE95-9B7EA567DCE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8807DCD-AF1F-1C9F-C72D-B57F44026559}"/>
              </a:ext>
            </a:extLst>
          </p:cNvPr>
          <p:cNvSpPr>
            <a:spLocks noGrp="1"/>
          </p:cNvSpPr>
          <p:nvPr>
            <p:ph type="sldNum" sz="quarter" idx="12"/>
          </p:nvPr>
        </p:nvSpPr>
        <p:spPr/>
        <p:txBody>
          <a:bodyPr/>
          <a:lstStyle/>
          <a:p>
            <a:fld id="{BB2CE0DE-867F-455F-B20B-96D381B4AB71}" type="slidenum">
              <a:rPr lang="en-US" smtClean="0"/>
              <a:t>37</a:t>
            </a:fld>
            <a:endParaRPr lang="en-US"/>
          </a:p>
        </p:txBody>
      </p:sp>
      <p:pic>
        <p:nvPicPr>
          <p:cNvPr id="8" name="Picture 7">
            <a:extLst>
              <a:ext uri="{FF2B5EF4-FFF2-40B4-BE49-F238E27FC236}">
                <a16:creationId xmlns:a16="http://schemas.microsoft.com/office/drawing/2014/main" id="{AD0B45D2-5FFB-8746-6639-F10526187CB9}"/>
              </a:ext>
            </a:extLst>
          </p:cNvPr>
          <p:cNvPicPr>
            <a:picLocks noChangeAspect="1"/>
          </p:cNvPicPr>
          <p:nvPr/>
        </p:nvPicPr>
        <p:blipFill>
          <a:blip r:embed="rId2"/>
          <a:stretch>
            <a:fillRect/>
          </a:stretch>
        </p:blipFill>
        <p:spPr>
          <a:xfrm>
            <a:off x="283709" y="2966231"/>
            <a:ext cx="8305800" cy="3766130"/>
          </a:xfrm>
          <a:prstGeom prst="rect">
            <a:avLst/>
          </a:prstGeom>
        </p:spPr>
      </p:pic>
      <p:pic>
        <p:nvPicPr>
          <p:cNvPr id="9" name="Picture 8">
            <a:extLst>
              <a:ext uri="{FF2B5EF4-FFF2-40B4-BE49-F238E27FC236}">
                <a16:creationId xmlns:a16="http://schemas.microsoft.com/office/drawing/2014/main" id="{21481429-8F34-90D1-6BD5-EE95FA1D6304}"/>
              </a:ext>
            </a:extLst>
          </p:cNvPr>
          <p:cNvPicPr>
            <a:picLocks noChangeAspect="1"/>
          </p:cNvPicPr>
          <p:nvPr/>
        </p:nvPicPr>
        <p:blipFill>
          <a:blip r:embed="rId3"/>
          <a:stretch>
            <a:fillRect/>
          </a:stretch>
        </p:blipFill>
        <p:spPr>
          <a:xfrm>
            <a:off x="457200" y="105017"/>
            <a:ext cx="7543800" cy="2228366"/>
          </a:xfrm>
          <a:prstGeom prst="rect">
            <a:avLst/>
          </a:prstGeom>
        </p:spPr>
      </p:pic>
    </p:spTree>
    <p:extLst>
      <p:ext uri="{BB962C8B-B14F-4D97-AF65-F5344CB8AC3E}">
        <p14:creationId xmlns:p14="http://schemas.microsoft.com/office/powerpoint/2010/main" val="2359947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3504-B169-24C0-67C6-03D359D30A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511C2A-D2E8-EB70-A708-3E7D2881EA0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FDEFBC7-38A2-2D00-3CB3-3F2AD97FBE2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4AF7563-A6CE-8CD8-351D-E9380F5BDC7D}"/>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E1667119-14E4-A1B7-A48C-DE665EF3A830}"/>
              </a:ext>
            </a:extLst>
          </p:cNvPr>
          <p:cNvSpPr>
            <a:spLocks noGrp="1"/>
          </p:cNvSpPr>
          <p:nvPr>
            <p:ph type="sldNum" sz="quarter" idx="12"/>
          </p:nvPr>
        </p:nvSpPr>
        <p:spPr/>
        <p:txBody>
          <a:bodyPr/>
          <a:lstStyle/>
          <a:p>
            <a:fld id="{BB2CE0DE-867F-455F-B20B-96D381B4AB71}" type="slidenum">
              <a:rPr lang="en-US" smtClean="0"/>
              <a:t>38</a:t>
            </a:fld>
            <a:endParaRPr lang="en-US"/>
          </a:p>
        </p:txBody>
      </p:sp>
      <p:pic>
        <p:nvPicPr>
          <p:cNvPr id="8" name="Picture 7">
            <a:extLst>
              <a:ext uri="{FF2B5EF4-FFF2-40B4-BE49-F238E27FC236}">
                <a16:creationId xmlns:a16="http://schemas.microsoft.com/office/drawing/2014/main" id="{3BB23EB3-86F8-69E3-31A1-FA1A358AB7BC}"/>
              </a:ext>
            </a:extLst>
          </p:cNvPr>
          <p:cNvPicPr>
            <a:picLocks noChangeAspect="1"/>
          </p:cNvPicPr>
          <p:nvPr/>
        </p:nvPicPr>
        <p:blipFill>
          <a:blip r:embed="rId2"/>
          <a:stretch>
            <a:fillRect/>
          </a:stretch>
        </p:blipFill>
        <p:spPr>
          <a:xfrm>
            <a:off x="4587650" y="914400"/>
            <a:ext cx="4620270" cy="3743847"/>
          </a:xfrm>
          <a:prstGeom prst="rect">
            <a:avLst/>
          </a:prstGeom>
        </p:spPr>
      </p:pic>
      <p:pic>
        <p:nvPicPr>
          <p:cNvPr id="10" name="Picture 9">
            <a:extLst>
              <a:ext uri="{FF2B5EF4-FFF2-40B4-BE49-F238E27FC236}">
                <a16:creationId xmlns:a16="http://schemas.microsoft.com/office/drawing/2014/main" id="{4032B173-C269-AFC0-CF06-CB5D98EE5910}"/>
              </a:ext>
            </a:extLst>
          </p:cNvPr>
          <p:cNvPicPr>
            <a:picLocks noChangeAspect="1"/>
          </p:cNvPicPr>
          <p:nvPr/>
        </p:nvPicPr>
        <p:blipFill>
          <a:blip r:embed="rId3"/>
          <a:stretch>
            <a:fillRect/>
          </a:stretch>
        </p:blipFill>
        <p:spPr>
          <a:xfrm>
            <a:off x="167433" y="1086983"/>
            <a:ext cx="4420217" cy="3458058"/>
          </a:xfrm>
          <a:prstGeom prst="rect">
            <a:avLst/>
          </a:prstGeom>
        </p:spPr>
      </p:pic>
    </p:spTree>
    <p:extLst>
      <p:ext uri="{BB962C8B-B14F-4D97-AF65-F5344CB8AC3E}">
        <p14:creationId xmlns:p14="http://schemas.microsoft.com/office/powerpoint/2010/main" val="2047806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9269-0A32-084D-9800-F86C1BE27B37}"/>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EE2E393-1A09-CF2C-7AE1-83641A1B3F0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7D4D61A-1B44-93B7-0728-2266CCE2E35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72CA69B-C32B-3FDA-5A9A-0B7573048F92}"/>
              </a:ext>
            </a:extLst>
          </p:cNvPr>
          <p:cNvSpPr>
            <a:spLocks noGrp="1"/>
          </p:cNvSpPr>
          <p:nvPr>
            <p:ph type="sldNum" sz="quarter" idx="12"/>
          </p:nvPr>
        </p:nvSpPr>
        <p:spPr/>
        <p:txBody>
          <a:bodyPr/>
          <a:lstStyle/>
          <a:p>
            <a:fld id="{BB2CE0DE-867F-455F-B20B-96D381B4AB71}" type="slidenum">
              <a:rPr lang="en-US" smtClean="0"/>
              <a:t>39</a:t>
            </a:fld>
            <a:endParaRPr lang="en-US"/>
          </a:p>
        </p:txBody>
      </p:sp>
      <p:pic>
        <p:nvPicPr>
          <p:cNvPr id="8" name="Picture 7">
            <a:extLst>
              <a:ext uri="{FF2B5EF4-FFF2-40B4-BE49-F238E27FC236}">
                <a16:creationId xmlns:a16="http://schemas.microsoft.com/office/drawing/2014/main" id="{F7E2F688-C392-2B10-E86E-1B716F9D6C9E}"/>
              </a:ext>
            </a:extLst>
          </p:cNvPr>
          <p:cNvPicPr>
            <a:picLocks noChangeAspect="1"/>
          </p:cNvPicPr>
          <p:nvPr/>
        </p:nvPicPr>
        <p:blipFill>
          <a:blip r:embed="rId2"/>
          <a:srcRect t="17682"/>
          <a:stretch/>
        </p:blipFill>
        <p:spPr>
          <a:xfrm>
            <a:off x="119759" y="1507671"/>
            <a:ext cx="8904481" cy="1160507"/>
          </a:xfrm>
          <a:prstGeom prst="rect">
            <a:avLst/>
          </a:prstGeom>
        </p:spPr>
      </p:pic>
      <p:sp>
        <p:nvSpPr>
          <p:cNvPr id="9" name="TextBox 8">
            <a:extLst>
              <a:ext uri="{FF2B5EF4-FFF2-40B4-BE49-F238E27FC236}">
                <a16:creationId xmlns:a16="http://schemas.microsoft.com/office/drawing/2014/main" id="{0937EDE0-3234-E57C-AB4F-4EF1CBB0BE03}"/>
              </a:ext>
            </a:extLst>
          </p:cNvPr>
          <p:cNvSpPr txBox="1"/>
          <p:nvPr/>
        </p:nvSpPr>
        <p:spPr>
          <a:xfrm>
            <a:off x="389312" y="1169117"/>
            <a:ext cx="8634928" cy="338554"/>
          </a:xfrm>
          <a:prstGeom prst="rect">
            <a:avLst/>
          </a:prstGeom>
          <a:noFill/>
        </p:spPr>
        <p:txBody>
          <a:bodyPr wrap="none" rtlCol="0">
            <a:spAutoFit/>
          </a:bodyPr>
          <a:lstStyle/>
          <a:p>
            <a:r>
              <a:rPr lang="en-US" sz="1600" b="1" dirty="0"/>
              <a:t>Step 2b: </a:t>
            </a:r>
            <a:r>
              <a:rPr lang="en-US" sz="1600" dirty="0"/>
              <a:t>Compute the weighted error </a:t>
            </a:r>
            <a:r>
              <a:rPr lang="el-GR" sz="1600" b="0" i="0" dirty="0">
                <a:solidFill>
                  <a:srgbClr val="1F1F1F"/>
                </a:solidFill>
                <a:effectLst/>
                <a:latin typeface="Google Sans"/>
              </a:rPr>
              <a:t>ε</a:t>
            </a:r>
            <a:r>
              <a:rPr lang="en-IN" sz="1600" b="0" i="0" baseline="-25000" dirty="0">
                <a:solidFill>
                  <a:srgbClr val="1F1F1F"/>
                </a:solidFill>
                <a:effectLst/>
                <a:latin typeface="Google Sans"/>
              </a:rPr>
              <a:t>CGPA</a:t>
            </a:r>
            <a:r>
              <a:rPr lang="en-US" sz="1600" dirty="0"/>
              <a:t> of H</a:t>
            </a:r>
            <a:r>
              <a:rPr lang="en-US" sz="1600" baseline="-25000" dirty="0"/>
              <a:t>CGPA</a:t>
            </a:r>
            <a:r>
              <a:rPr lang="en-US" sz="1600" dirty="0"/>
              <a:t> on current training data set T.</a:t>
            </a:r>
            <a:endParaRPr lang="en-IN" sz="1600" dirty="0"/>
          </a:p>
        </p:txBody>
      </p:sp>
      <p:pic>
        <p:nvPicPr>
          <p:cNvPr id="10" name="Picture 9">
            <a:extLst>
              <a:ext uri="{FF2B5EF4-FFF2-40B4-BE49-F238E27FC236}">
                <a16:creationId xmlns:a16="http://schemas.microsoft.com/office/drawing/2014/main" id="{E7719933-A02C-39E6-E0E7-20A705B242D3}"/>
              </a:ext>
            </a:extLst>
          </p:cNvPr>
          <p:cNvPicPr>
            <a:picLocks noChangeAspect="1"/>
          </p:cNvPicPr>
          <p:nvPr/>
        </p:nvPicPr>
        <p:blipFill>
          <a:blip r:embed="rId3"/>
          <a:stretch>
            <a:fillRect/>
          </a:stretch>
        </p:blipFill>
        <p:spPr>
          <a:xfrm>
            <a:off x="4571999" y="2817290"/>
            <a:ext cx="4620270" cy="3743847"/>
          </a:xfrm>
          <a:prstGeom prst="rect">
            <a:avLst/>
          </a:prstGeom>
        </p:spPr>
      </p:pic>
      <p:sp>
        <p:nvSpPr>
          <p:cNvPr id="11" name="Rectangle 10">
            <a:extLst>
              <a:ext uri="{FF2B5EF4-FFF2-40B4-BE49-F238E27FC236}">
                <a16:creationId xmlns:a16="http://schemas.microsoft.com/office/drawing/2014/main" id="{C8B88151-6DD7-8FC3-4D07-168EB473335A}"/>
              </a:ext>
            </a:extLst>
          </p:cNvPr>
          <p:cNvSpPr/>
          <p:nvPr/>
        </p:nvSpPr>
        <p:spPr bwMode="auto">
          <a:xfrm>
            <a:off x="4723402" y="4374391"/>
            <a:ext cx="4317464" cy="914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6160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F3C-7FFF-D109-91F6-68B9E8291591}"/>
              </a:ext>
            </a:extLst>
          </p:cNvPr>
          <p:cNvSpPr>
            <a:spLocks noGrp="1"/>
          </p:cNvSpPr>
          <p:nvPr>
            <p:ph type="title"/>
          </p:nvPr>
        </p:nvSpPr>
        <p:spPr/>
        <p:txBody>
          <a:bodyPr/>
          <a:lstStyle/>
          <a:p>
            <a:r>
              <a:rPr lang="en-IN" dirty="0"/>
              <a:t>What Is Ensemble Learning? </a:t>
            </a:r>
          </a:p>
        </p:txBody>
      </p:sp>
      <p:sp>
        <p:nvSpPr>
          <p:cNvPr id="4" name="Date Placeholder 3">
            <a:extLst>
              <a:ext uri="{FF2B5EF4-FFF2-40B4-BE49-F238E27FC236}">
                <a16:creationId xmlns:a16="http://schemas.microsoft.com/office/drawing/2014/main" id="{9E06C2D2-12FC-7BB2-B77A-E07AF36B431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5B0AB1A-A9AF-64AE-0CE4-973C6D31973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C2530F2-A9D4-EB01-3AA1-E5A95263B940}"/>
              </a:ext>
            </a:extLst>
          </p:cNvPr>
          <p:cNvSpPr>
            <a:spLocks noGrp="1"/>
          </p:cNvSpPr>
          <p:nvPr>
            <p:ph type="sldNum" sz="quarter" idx="12"/>
          </p:nvPr>
        </p:nvSpPr>
        <p:spPr/>
        <p:txBody>
          <a:bodyPr/>
          <a:lstStyle/>
          <a:p>
            <a:fld id="{BB2CE0DE-867F-455F-B20B-96D381B4AB71}" type="slidenum">
              <a:rPr lang="en-US" smtClean="0"/>
              <a:t>4</a:t>
            </a:fld>
            <a:endParaRPr lang="en-US"/>
          </a:p>
        </p:txBody>
      </p:sp>
      <p:pic>
        <p:nvPicPr>
          <p:cNvPr id="8" name="Picture 7">
            <a:extLst>
              <a:ext uri="{FF2B5EF4-FFF2-40B4-BE49-F238E27FC236}">
                <a16:creationId xmlns:a16="http://schemas.microsoft.com/office/drawing/2014/main" id="{712FF7FB-7006-2866-25D4-5B5F967A4851}"/>
              </a:ext>
            </a:extLst>
          </p:cNvPr>
          <p:cNvPicPr>
            <a:picLocks noChangeAspect="1"/>
          </p:cNvPicPr>
          <p:nvPr/>
        </p:nvPicPr>
        <p:blipFill>
          <a:blip r:embed="rId2"/>
          <a:stretch>
            <a:fillRect/>
          </a:stretch>
        </p:blipFill>
        <p:spPr>
          <a:xfrm>
            <a:off x="0" y="1065212"/>
            <a:ext cx="9027886" cy="5078186"/>
          </a:xfrm>
          <a:prstGeom prst="rect">
            <a:avLst/>
          </a:prstGeom>
        </p:spPr>
      </p:pic>
    </p:spTree>
    <p:extLst>
      <p:ext uri="{BB962C8B-B14F-4D97-AF65-F5344CB8AC3E}">
        <p14:creationId xmlns:p14="http://schemas.microsoft.com/office/powerpoint/2010/main" val="2906690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FAE0-C2EB-6F01-D47A-0298894EF8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5983B-1573-1CCA-308A-B3405266BE00}"/>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70A0940C-B33B-D102-1041-F6FCEE803C98}"/>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05BD13E-B207-898F-29B2-4707B939803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5E32A31-245F-1941-3DB5-23C3B6D5D7A0}"/>
              </a:ext>
            </a:extLst>
          </p:cNvPr>
          <p:cNvSpPr>
            <a:spLocks noGrp="1"/>
          </p:cNvSpPr>
          <p:nvPr>
            <p:ph type="sldNum" sz="quarter" idx="12"/>
          </p:nvPr>
        </p:nvSpPr>
        <p:spPr/>
        <p:txBody>
          <a:bodyPr/>
          <a:lstStyle/>
          <a:p>
            <a:fld id="{BB2CE0DE-867F-455F-B20B-96D381B4AB71}" type="slidenum">
              <a:rPr lang="en-US" smtClean="0"/>
              <a:t>40</a:t>
            </a:fld>
            <a:endParaRPr lang="en-US"/>
          </a:p>
        </p:txBody>
      </p:sp>
      <p:pic>
        <p:nvPicPr>
          <p:cNvPr id="8" name="Picture 7">
            <a:extLst>
              <a:ext uri="{FF2B5EF4-FFF2-40B4-BE49-F238E27FC236}">
                <a16:creationId xmlns:a16="http://schemas.microsoft.com/office/drawing/2014/main" id="{E7C64E1C-CB4D-DEC7-B4FE-71D1C1331706}"/>
              </a:ext>
            </a:extLst>
          </p:cNvPr>
          <p:cNvPicPr>
            <a:picLocks noChangeAspect="1"/>
          </p:cNvPicPr>
          <p:nvPr/>
        </p:nvPicPr>
        <p:blipFill>
          <a:blip r:embed="rId2"/>
          <a:srcRect t="17682"/>
          <a:stretch/>
        </p:blipFill>
        <p:spPr>
          <a:xfrm>
            <a:off x="119759" y="1507671"/>
            <a:ext cx="8904481" cy="1160507"/>
          </a:xfrm>
          <a:prstGeom prst="rect">
            <a:avLst/>
          </a:prstGeom>
        </p:spPr>
      </p:pic>
      <p:sp>
        <p:nvSpPr>
          <p:cNvPr id="9" name="TextBox 8">
            <a:extLst>
              <a:ext uri="{FF2B5EF4-FFF2-40B4-BE49-F238E27FC236}">
                <a16:creationId xmlns:a16="http://schemas.microsoft.com/office/drawing/2014/main" id="{48522C97-221E-509D-5CB9-2C8513E5D579}"/>
              </a:ext>
            </a:extLst>
          </p:cNvPr>
          <p:cNvSpPr txBox="1"/>
          <p:nvPr/>
        </p:nvSpPr>
        <p:spPr>
          <a:xfrm>
            <a:off x="389312" y="1169117"/>
            <a:ext cx="8634928" cy="338554"/>
          </a:xfrm>
          <a:prstGeom prst="rect">
            <a:avLst/>
          </a:prstGeom>
          <a:noFill/>
        </p:spPr>
        <p:txBody>
          <a:bodyPr wrap="none" rtlCol="0">
            <a:spAutoFit/>
          </a:bodyPr>
          <a:lstStyle/>
          <a:p>
            <a:r>
              <a:rPr lang="en-US" sz="1600" b="1" dirty="0"/>
              <a:t>Step 2b: </a:t>
            </a:r>
            <a:r>
              <a:rPr lang="en-US" sz="1600" dirty="0"/>
              <a:t>Compute the weighted error </a:t>
            </a:r>
            <a:r>
              <a:rPr lang="el-GR" sz="1600" b="0" i="0" dirty="0">
                <a:solidFill>
                  <a:srgbClr val="1F1F1F"/>
                </a:solidFill>
                <a:effectLst/>
                <a:latin typeface="Google Sans"/>
              </a:rPr>
              <a:t>ε</a:t>
            </a:r>
            <a:r>
              <a:rPr lang="en-IN" sz="1600" b="0" i="0" baseline="-25000" dirty="0">
                <a:solidFill>
                  <a:srgbClr val="1F1F1F"/>
                </a:solidFill>
                <a:effectLst/>
                <a:latin typeface="Google Sans"/>
              </a:rPr>
              <a:t>CGPA</a:t>
            </a:r>
            <a:r>
              <a:rPr lang="en-US" sz="1600" dirty="0"/>
              <a:t> of H</a:t>
            </a:r>
            <a:r>
              <a:rPr lang="en-US" sz="1600" baseline="-25000" dirty="0"/>
              <a:t>CGPA</a:t>
            </a:r>
            <a:r>
              <a:rPr lang="en-US" sz="1600" dirty="0"/>
              <a:t> on current training data set T.</a:t>
            </a:r>
            <a:endParaRPr lang="en-IN" sz="1600" dirty="0"/>
          </a:p>
        </p:txBody>
      </p:sp>
      <p:pic>
        <p:nvPicPr>
          <p:cNvPr id="10" name="Picture 9">
            <a:extLst>
              <a:ext uri="{FF2B5EF4-FFF2-40B4-BE49-F238E27FC236}">
                <a16:creationId xmlns:a16="http://schemas.microsoft.com/office/drawing/2014/main" id="{75C96CCA-BBFC-0B6F-12B3-A6D7797CAEE8}"/>
              </a:ext>
            </a:extLst>
          </p:cNvPr>
          <p:cNvPicPr>
            <a:picLocks noChangeAspect="1"/>
          </p:cNvPicPr>
          <p:nvPr/>
        </p:nvPicPr>
        <p:blipFill>
          <a:blip r:embed="rId3"/>
          <a:stretch>
            <a:fillRect/>
          </a:stretch>
        </p:blipFill>
        <p:spPr>
          <a:xfrm>
            <a:off x="4571999" y="2817290"/>
            <a:ext cx="4620270" cy="3743847"/>
          </a:xfrm>
          <a:prstGeom prst="rect">
            <a:avLst/>
          </a:prstGeom>
        </p:spPr>
      </p:pic>
      <p:sp>
        <p:nvSpPr>
          <p:cNvPr id="11" name="Rectangle 10">
            <a:extLst>
              <a:ext uri="{FF2B5EF4-FFF2-40B4-BE49-F238E27FC236}">
                <a16:creationId xmlns:a16="http://schemas.microsoft.com/office/drawing/2014/main" id="{A0098FF2-D852-9348-4C07-142856A6CAD5}"/>
              </a:ext>
            </a:extLst>
          </p:cNvPr>
          <p:cNvSpPr/>
          <p:nvPr/>
        </p:nvSpPr>
        <p:spPr bwMode="auto">
          <a:xfrm>
            <a:off x="4723402" y="4374391"/>
            <a:ext cx="4317464" cy="914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3" name="Picture 12">
            <a:extLst>
              <a:ext uri="{FF2B5EF4-FFF2-40B4-BE49-F238E27FC236}">
                <a16:creationId xmlns:a16="http://schemas.microsoft.com/office/drawing/2014/main" id="{9065AED5-7B02-3E11-E607-4AB2A145163C}"/>
              </a:ext>
            </a:extLst>
          </p:cNvPr>
          <p:cNvPicPr>
            <a:picLocks noChangeAspect="1"/>
          </p:cNvPicPr>
          <p:nvPr/>
        </p:nvPicPr>
        <p:blipFill>
          <a:blip r:embed="rId4"/>
          <a:stretch>
            <a:fillRect/>
          </a:stretch>
        </p:blipFill>
        <p:spPr>
          <a:xfrm>
            <a:off x="76216" y="2948039"/>
            <a:ext cx="4447578" cy="889515"/>
          </a:xfrm>
          <a:prstGeom prst="rect">
            <a:avLst/>
          </a:prstGeom>
        </p:spPr>
      </p:pic>
    </p:spTree>
    <p:extLst>
      <p:ext uri="{BB962C8B-B14F-4D97-AF65-F5344CB8AC3E}">
        <p14:creationId xmlns:p14="http://schemas.microsoft.com/office/powerpoint/2010/main" val="2035855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2E7C5-9533-8E19-417E-74DCFFFDDD9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54470087-469E-07E2-40C2-3ADA8F2219E4}"/>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FFA1FE96-2C82-8123-0BA1-4E29DA66F977}"/>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A60B7E7-EDFA-2C42-CEAC-BC426C96CD1D}"/>
              </a:ext>
            </a:extLst>
          </p:cNvPr>
          <p:cNvSpPr>
            <a:spLocks noGrp="1"/>
          </p:cNvSpPr>
          <p:nvPr>
            <p:ph type="sldNum" sz="quarter" idx="12"/>
          </p:nvPr>
        </p:nvSpPr>
        <p:spPr/>
        <p:txBody>
          <a:bodyPr/>
          <a:lstStyle/>
          <a:p>
            <a:fld id="{BB2CE0DE-867F-455F-B20B-96D381B4AB71}" type="slidenum">
              <a:rPr lang="en-US" smtClean="0"/>
              <a:t>41</a:t>
            </a:fld>
            <a:endParaRPr lang="en-US"/>
          </a:p>
        </p:txBody>
      </p:sp>
      <p:pic>
        <p:nvPicPr>
          <p:cNvPr id="10" name="Picture 9">
            <a:extLst>
              <a:ext uri="{FF2B5EF4-FFF2-40B4-BE49-F238E27FC236}">
                <a16:creationId xmlns:a16="http://schemas.microsoft.com/office/drawing/2014/main" id="{52FCDD43-BFEF-1585-5B72-37674E748D51}"/>
              </a:ext>
            </a:extLst>
          </p:cNvPr>
          <p:cNvPicPr>
            <a:picLocks noChangeAspect="1"/>
          </p:cNvPicPr>
          <p:nvPr/>
        </p:nvPicPr>
        <p:blipFill>
          <a:blip r:embed="rId2"/>
          <a:stretch>
            <a:fillRect/>
          </a:stretch>
        </p:blipFill>
        <p:spPr>
          <a:xfrm>
            <a:off x="4571999" y="2817290"/>
            <a:ext cx="4620270" cy="3743847"/>
          </a:xfrm>
          <a:prstGeom prst="rect">
            <a:avLst/>
          </a:prstGeom>
        </p:spPr>
      </p:pic>
      <p:sp>
        <p:nvSpPr>
          <p:cNvPr id="11" name="Rectangle 10">
            <a:extLst>
              <a:ext uri="{FF2B5EF4-FFF2-40B4-BE49-F238E27FC236}">
                <a16:creationId xmlns:a16="http://schemas.microsoft.com/office/drawing/2014/main" id="{8FBE1166-F21D-4E7F-F875-4D59CD014DE0}"/>
              </a:ext>
            </a:extLst>
          </p:cNvPr>
          <p:cNvSpPr/>
          <p:nvPr/>
        </p:nvSpPr>
        <p:spPr bwMode="auto">
          <a:xfrm>
            <a:off x="4723402" y="4374391"/>
            <a:ext cx="4317464" cy="914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3" name="Picture 2">
            <a:extLst>
              <a:ext uri="{FF2B5EF4-FFF2-40B4-BE49-F238E27FC236}">
                <a16:creationId xmlns:a16="http://schemas.microsoft.com/office/drawing/2014/main" id="{49C5C349-7F01-0971-4D68-11C195958B64}"/>
              </a:ext>
            </a:extLst>
          </p:cNvPr>
          <p:cNvPicPr>
            <a:picLocks noChangeAspect="1"/>
          </p:cNvPicPr>
          <p:nvPr/>
        </p:nvPicPr>
        <p:blipFill>
          <a:blip r:embed="rId3"/>
          <a:stretch>
            <a:fillRect/>
          </a:stretch>
        </p:blipFill>
        <p:spPr>
          <a:xfrm>
            <a:off x="228600" y="1063480"/>
            <a:ext cx="4724400" cy="1786467"/>
          </a:xfrm>
          <a:prstGeom prst="rect">
            <a:avLst/>
          </a:prstGeom>
        </p:spPr>
      </p:pic>
      <p:pic>
        <p:nvPicPr>
          <p:cNvPr id="7" name="Picture 6">
            <a:extLst>
              <a:ext uri="{FF2B5EF4-FFF2-40B4-BE49-F238E27FC236}">
                <a16:creationId xmlns:a16="http://schemas.microsoft.com/office/drawing/2014/main" id="{C249E142-38C0-20A5-8B46-AF84CE294457}"/>
              </a:ext>
            </a:extLst>
          </p:cNvPr>
          <p:cNvPicPr>
            <a:picLocks noChangeAspect="1"/>
          </p:cNvPicPr>
          <p:nvPr/>
        </p:nvPicPr>
        <p:blipFill>
          <a:blip r:embed="rId4"/>
          <a:stretch>
            <a:fillRect/>
          </a:stretch>
        </p:blipFill>
        <p:spPr>
          <a:xfrm>
            <a:off x="367011" y="89587"/>
            <a:ext cx="4204988" cy="840997"/>
          </a:xfrm>
          <a:prstGeom prst="rect">
            <a:avLst/>
          </a:prstGeom>
        </p:spPr>
      </p:pic>
    </p:spTree>
    <p:extLst>
      <p:ext uri="{BB962C8B-B14F-4D97-AF65-F5344CB8AC3E}">
        <p14:creationId xmlns:p14="http://schemas.microsoft.com/office/powerpoint/2010/main" val="2824942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F308B-4902-BE13-0339-2F41EA7A37E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71F1AA8-91F6-9758-5AB7-266186BC8922}"/>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7D9AB83-0936-7AF2-6202-C765AB4CB1D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20947A2-BEA7-39C9-B4E1-685EA98A68E9}"/>
              </a:ext>
            </a:extLst>
          </p:cNvPr>
          <p:cNvSpPr>
            <a:spLocks noGrp="1"/>
          </p:cNvSpPr>
          <p:nvPr>
            <p:ph type="sldNum" sz="quarter" idx="12"/>
          </p:nvPr>
        </p:nvSpPr>
        <p:spPr/>
        <p:txBody>
          <a:bodyPr/>
          <a:lstStyle/>
          <a:p>
            <a:fld id="{BB2CE0DE-867F-455F-B20B-96D381B4AB71}" type="slidenum">
              <a:rPr lang="en-US" smtClean="0"/>
              <a:t>42</a:t>
            </a:fld>
            <a:endParaRPr lang="en-US"/>
          </a:p>
        </p:txBody>
      </p:sp>
      <p:pic>
        <p:nvPicPr>
          <p:cNvPr id="10" name="Picture 9">
            <a:extLst>
              <a:ext uri="{FF2B5EF4-FFF2-40B4-BE49-F238E27FC236}">
                <a16:creationId xmlns:a16="http://schemas.microsoft.com/office/drawing/2014/main" id="{368DC5F8-4B93-0252-6C5A-C290AD3071F0}"/>
              </a:ext>
            </a:extLst>
          </p:cNvPr>
          <p:cNvPicPr>
            <a:picLocks noChangeAspect="1"/>
          </p:cNvPicPr>
          <p:nvPr/>
        </p:nvPicPr>
        <p:blipFill>
          <a:blip r:embed="rId2"/>
          <a:stretch>
            <a:fillRect/>
          </a:stretch>
        </p:blipFill>
        <p:spPr>
          <a:xfrm>
            <a:off x="4571999" y="2817290"/>
            <a:ext cx="4620270" cy="3743847"/>
          </a:xfrm>
          <a:prstGeom prst="rect">
            <a:avLst/>
          </a:prstGeom>
        </p:spPr>
      </p:pic>
      <p:sp>
        <p:nvSpPr>
          <p:cNvPr id="11" name="Rectangle 10">
            <a:extLst>
              <a:ext uri="{FF2B5EF4-FFF2-40B4-BE49-F238E27FC236}">
                <a16:creationId xmlns:a16="http://schemas.microsoft.com/office/drawing/2014/main" id="{1EA313B8-8C9E-D80B-B3DB-E4F9641BA880}"/>
              </a:ext>
            </a:extLst>
          </p:cNvPr>
          <p:cNvSpPr/>
          <p:nvPr/>
        </p:nvSpPr>
        <p:spPr bwMode="auto">
          <a:xfrm>
            <a:off x="4723402" y="4374391"/>
            <a:ext cx="4317464" cy="914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3" name="Picture 2">
            <a:extLst>
              <a:ext uri="{FF2B5EF4-FFF2-40B4-BE49-F238E27FC236}">
                <a16:creationId xmlns:a16="http://schemas.microsoft.com/office/drawing/2014/main" id="{165CD87B-312F-AFB9-2C39-3989AE3D9507}"/>
              </a:ext>
            </a:extLst>
          </p:cNvPr>
          <p:cNvPicPr>
            <a:picLocks noChangeAspect="1"/>
          </p:cNvPicPr>
          <p:nvPr/>
        </p:nvPicPr>
        <p:blipFill>
          <a:blip r:embed="rId3"/>
          <a:stretch>
            <a:fillRect/>
          </a:stretch>
        </p:blipFill>
        <p:spPr>
          <a:xfrm>
            <a:off x="228600" y="1063480"/>
            <a:ext cx="4724400" cy="1786467"/>
          </a:xfrm>
          <a:prstGeom prst="rect">
            <a:avLst/>
          </a:prstGeom>
        </p:spPr>
      </p:pic>
      <p:pic>
        <p:nvPicPr>
          <p:cNvPr id="7" name="Picture 6">
            <a:extLst>
              <a:ext uri="{FF2B5EF4-FFF2-40B4-BE49-F238E27FC236}">
                <a16:creationId xmlns:a16="http://schemas.microsoft.com/office/drawing/2014/main" id="{B6BDDD12-E47C-86C5-8989-B11724734C80}"/>
              </a:ext>
            </a:extLst>
          </p:cNvPr>
          <p:cNvPicPr>
            <a:picLocks noChangeAspect="1"/>
          </p:cNvPicPr>
          <p:nvPr/>
        </p:nvPicPr>
        <p:blipFill>
          <a:blip r:embed="rId4"/>
          <a:stretch>
            <a:fillRect/>
          </a:stretch>
        </p:blipFill>
        <p:spPr>
          <a:xfrm>
            <a:off x="367011" y="89587"/>
            <a:ext cx="4204988" cy="840997"/>
          </a:xfrm>
          <a:prstGeom prst="rect">
            <a:avLst/>
          </a:prstGeom>
        </p:spPr>
      </p:pic>
      <p:pic>
        <p:nvPicPr>
          <p:cNvPr id="14" name="Picture 13">
            <a:extLst>
              <a:ext uri="{FF2B5EF4-FFF2-40B4-BE49-F238E27FC236}">
                <a16:creationId xmlns:a16="http://schemas.microsoft.com/office/drawing/2014/main" id="{06D4BF6E-AFB8-D95A-0F52-A0A4C67A66BF}"/>
              </a:ext>
            </a:extLst>
          </p:cNvPr>
          <p:cNvPicPr>
            <a:picLocks noChangeAspect="1"/>
          </p:cNvPicPr>
          <p:nvPr/>
        </p:nvPicPr>
        <p:blipFill>
          <a:blip r:embed="rId5"/>
          <a:stretch>
            <a:fillRect/>
          </a:stretch>
        </p:blipFill>
        <p:spPr>
          <a:xfrm>
            <a:off x="597162" y="3280823"/>
            <a:ext cx="3162741" cy="1362265"/>
          </a:xfrm>
          <a:prstGeom prst="rect">
            <a:avLst/>
          </a:prstGeom>
        </p:spPr>
      </p:pic>
      <p:sp>
        <p:nvSpPr>
          <p:cNvPr id="2" name="TextBox 1">
            <a:extLst>
              <a:ext uri="{FF2B5EF4-FFF2-40B4-BE49-F238E27FC236}">
                <a16:creationId xmlns:a16="http://schemas.microsoft.com/office/drawing/2014/main" id="{DCFD533E-A172-42F8-B5E6-FC44DC3F286D}"/>
              </a:ext>
            </a:extLst>
          </p:cNvPr>
          <p:cNvSpPr txBox="1"/>
          <p:nvPr/>
        </p:nvSpPr>
        <p:spPr>
          <a:xfrm>
            <a:off x="5164099" y="1379157"/>
            <a:ext cx="3357458" cy="523220"/>
          </a:xfrm>
          <a:prstGeom prst="rect">
            <a:avLst/>
          </a:prstGeom>
          <a:noFill/>
        </p:spPr>
        <p:txBody>
          <a:bodyPr wrap="none" rtlCol="0">
            <a:spAutoFit/>
          </a:bodyPr>
          <a:lstStyle/>
          <a:p>
            <a:pPr algn="ctr"/>
            <a:r>
              <a:rPr lang="en-US" sz="1400" dirty="0"/>
              <a:t>Consider the following Formula for </a:t>
            </a:r>
          </a:p>
          <a:p>
            <a:pPr algn="ctr"/>
            <a:r>
              <a:rPr lang="en-US" sz="1400" dirty="0"/>
              <a:t>weight calculation</a:t>
            </a:r>
            <a:endParaRPr lang="en-IN" sz="1400" dirty="0"/>
          </a:p>
        </p:txBody>
      </p:sp>
      <p:pic>
        <p:nvPicPr>
          <p:cNvPr id="9" name="Picture 8">
            <a:extLst>
              <a:ext uri="{FF2B5EF4-FFF2-40B4-BE49-F238E27FC236}">
                <a16:creationId xmlns:a16="http://schemas.microsoft.com/office/drawing/2014/main" id="{BC99D694-7B58-4BDC-A174-5C07B490A5A6}"/>
              </a:ext>
            </a:extLst>
          </p:cNvPr>
          <p:cNvPicPr>
            <a:picLocks noChangeAspect="1"/>
          </p:cNvPicPr>
          <p:nvPr/>
        </p:nvPicPr>
        <p:blipFill>
          <a:blip r:embed="rId6"/>
          <a:stretch>
            <a:fillRect/>
          </a:stretch>
        </p:blipFill>
        <p:spPr>
          <a:xfrm>
            <a:off x="5729172" y="1982546"/>
            <a:ext cx="2381067" cy="674406"/>
          </a:xfrm>
          <a:prstGeom prst="rect">
            <a:avLst/>
          </a:prstGeom>
        </p:spPr>
      </p:pic>
    </p:spTree>
    <p:extLst>
      <p:ext uri="{BB962C8B-B14F-4D97-AF65-F5344CB8AC3E}">
        <p14:creationId xmlns:p14="http://schemas.microsoft.com/office/powerpoint/2010/main" val="1004251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B4B8-6353-65E7-09C0-0FE044C054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CC3FBB-4BAD-4B32-5D01-B0FC8BE1AFFC}"/>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6C92A3E6-FA69-D9CF-CD15-79AF9956228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69CC22C-4F97-8D39-205A-DA0466A2A5A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71E2A5C-18A3-5C0E-4D34-EF27659A5A39}"/>
              </a:ext>
            </a:extLst>
          </p:cNvPr>
          <p:cNvSpPr>
            <a:spLocks noGrp="1"/>
          </p:cNvSpPr>
          <p:nvPr>
            <p:ph type="sldNum" sz="quarter" idx="12"/>
          </p:nvPr>
        </p:nvSpPr>
        <p:spPr/>
        <p:txBody>
          <a:bodyPr/>
          <a:lstStyle/>
          <a:p>
            <a:fld id="{BB2CE0DE-867F-455F-B20B-96D381B4AB71}" type="slidenum">
              <a:rPr lang="en-US" smtClean="0"/>
              <a:t>43</a:t>
            </a:fld>
            <a:endParaRPr lang="en-US"/>
          </a:p>
        </p:txBody>
      </p:sp>
      <p:pic>
        <p:nvPicPr>
          <p:cNvPr id="8" name="Picture 7">
            <a:extLst>
              <a:ext uri="{FF2B5EF4-FFF2-40B4-BE49-F238E27FC236}">
                <a16:creationId xmlns:a16="http://schemas.microsoft.com/office/drawing/2014/main" id="{4DF1E34F-DEF2-9D43-3226-83E164B336DD}"/>
              </a:ext>
            </a:extLst>
          </p:cNvPr>
          <p:cNvPicPr>
            <a:picLocks noChangeAspect="1"/>
          </p:cNvPicPr>
          <p:nvPr/>
        </p:nvPicPr>
        <p:blipFill>
          <a:blip r:embed="rId2"/>
          <a:stretch>
            <a:fillRect/>
          </a:stretch>
        </p:blipFill>
        <p:spPr>
          <a:xfrm>
            <a:off x="381000" y="1197429"/>
            <a:ext cx="5087060" cy="876422"/>
          </a:xfrm>
          <a:prstGeom prst="rect">
            <a:avLst/>
          </a:prstGeom>
        </p:spPr>
      </p:pic>
      <p:pic>
        <p:nvPicPr>
          <p:cNvPr id="9" name="Picture 8">
            <a:extLst>
              <a:ext uri="{FF2B5EF4-FFF2-40B4-BE49-F238E27FC236}">
                <a16:creationId xmlns:a16="http://schemas.microsoft.com/office/drawing/2014/main" id="{8CB23D4D-11EC-B385-01A5-89F3DB1A6845}"/>
              </a:ext>
            </a:extLst>
          </p:cNvPr>
          <p:cNvPicPr>
            <a:picLocks noChangeAspect="1"/>
          </p:cNvPicPr>
          <p:nvPr/>
        </p:nvPicPr>
        <p:blipFill>
          <a:blip r:embed="rId3"/>
          <a:stretch>
            <a:fillRect/>
          </a:stretch>
        </p:blipFill>
        <p:spPr>
          <a:xfrm>
            <a:off x="5007411" y="3040063"/>
            <a:ext cx="4147475" cy="3360737"/>
          </a:xfrm>
          <a:prstGeom prst="rect">
            <a:avLst/>
          </a:prstGeom>
        </p:spPr>
      </p:pic>
      <p:sp>
        <p:nvSpPr>
          <p:cNvPr id="10" name="Rectangle 9">
            <a:extLst>
              <a:ext uri="{FF2B5EF4-FFF2-40B4-BE49-F238E27FC236}">
                <a16:creationId xmlns:a16="http://schemas.microsoft.com/office/drawing/2014/main" id="{888536AC-7BE5-7F05-F474-7B4CB2F051FC}"/>
              </a:ext>
            </a:extLst>
          </p:cNvPr>
          <p:cNvSpPr/>
          <p:nvPr/>
        </p:nvSpPr>
        <p:spPr bwMode="auto">
          <a:xfrm>
            <a:off x="5175649" y="4495800"/>
            <a:ext cx="3810998" cy="7200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26897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43DF4-47EB-008D-62A2-8299C33BD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F7FB6-6D56-12A4-54CE-BE9B7DBDE12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A76BE5-072D-E1F7-DAA6-46E84C06F75E}"/>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F8057564-358A-D753-AD30-7B3A5123525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5A8427D-7256-A3A4-0C12-257236C5EA3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D2811F7-9938-13F7-6E42-EA227A79F646}"/>
              </a:ext>
            </a:extLst>
          </p:cNvPr>
          <p:cNvSpPr>
            <a:spLocks noGrp="1"/>
          </p:cNvSpPr>
          <p:nvPr>
            <p:ph type="sldNum" sz="quarter" idx="12"/>
          </p:nvPr>
        </p:nvSpPr>
        <p:spPr/>
        <p:txBody>
          <a:bodyPr/>
          <a:lstStyle/>
          <a:p>
            <a:fld id="{BB2CE0DE-867F-455F-B20B-96D381B4AB71}" type="slidenum">
              <a:rPr lang="en-US" smtClean="0"/>
              <a:t>44</a:t>
            </a:fld>
            <a:endParaRPr lang="en-US"/>
          </a:p>
        </p:txBody>
      </p:sp>
      <p:pic>
        <p:nvPicPr>
          <p:cNvPr id="8" name="Picture 7">
            <a:extLst>
              <a:ext uri="{FF2B5EF4-FFF2-40B4-BE49-F238E27FC236}">
                <a16:creationId xmlns:a16="http://schemas.microsoft.com/office/drawing/2014/main" id="{E04F9078-2705-83C4-98FE-EFB06F75EF6C}"/>
              </a:ext>
            </a:extLst>
          </p:cNvPr>
          <p:cNvPicPr>
            <a:picLocks noChangeAspect="1"/>
          </p:cNvPicPr>
          <p:nvPr/>
        </p:nvPicPr>
        <p:blipFill>
          <a:blip r:embed="rId2"/>
          <a:stretch>
            <a:fillRect/>
          </a:stretch>
        </p:blipFill>
        <p:spPr>
          <a:xfrm>
            <a:off x="381000" y="1197429"/>
            <a:ext cx="5087060" cy="876422"/>
          </a:xfrm>
          <a:prstGeom prst="rect">
            <a:avLst/>
          </a:prstGeom>
        </p:spPr>
      </p:pic>
      <p:pic>
        <p:nvPicPr>
          <p:cNvPr id="9" name="Picture 8">
            <a:extLst>
              <a:ext uri="{FF2B5EF4-FFF2-40B4-BE49-F238E27FC236}">
                <a16:creationId xmlns:a16="http://schemas.microsoft.com/office/drawing/2014/main" id="{B9FD2C84-E02E-F2F0-11D8-8090F654ABE2}"/>
              </a:ext>
            </a:extLst>
          </p:cNvPr>
          <p:cNvPicPr>
            <a:picLocks noChangeAspect="1"/>
          </p:cNvPicPr>
          <p:nvPr/>
        </p:nvPicPr>
        <p:blipFill>
          <a:blip r:embed="rId3"/>
          <a:stretch>
            <a:fillRect/>
          </a:stretch>
        </p:blipFill>
        <p:spPr>
          <a:xfrm>
            <a:off x="5007411" y="3040063"/>
            <a:ext cx="4147475" cy="3360737"/>
          </a:xfrm>
          <a:prstGeom prst="rect">
            <a:avLst/>
          </a:prstGeom>
        </p:spPr>
      </p:pic>
      <p:sp>
        <p:nvSpPr>
          <p:cNvPr id="10" name="Rectangle 9">
            <a:extLst>
              <a:ext uri="{FF2B5EF4-FFF2-40B4-BE49-F238E27FC236}">
                <a16:creationId xmlns:a16="http://schemas.microsoft.com/office/drawing/2014/main" id="{03B9E06C-A046-FC74-6B62-764642763888}"/>
              </a:ext>
            </a:extLst>
          </p:cNvPr>
          <p:cNvSpPr/>
          <p:nvPr/>
        </p:nvSpPr>
        <p:spPr bwMode="auto">
          <a:xfrm>
            <a:off x="5175649" y="4495800"/>
            <a:ext cx="3810998" cy="7200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786C7D54-3A33-6B3A-6E09-1B7B25A4B071}"/>
              </a:ext>
            </a:extLst>
          </p:cNvPr>
          <p:cNvPicPr>
            <a:picLocks noChangeAspect="1"/>
          </p:cNvPicPr>
          <p:nvPr/>
        </p:nvPicPr>
        <p:blipFill>
          <a:blip r:embed="rId4"/>
          <a:stretch>
            <a:fillRect/>
          </a:stretch>
        </p:blipFill>
        <p:spPr>
          <a:xfrm>
            <a:off x="94901" y="2149351"/>
            <a:ext cx="4991797" cy="1781424"/>
          </a:xfrm>
          <a:prstGeom prst="rect">
            <a:avLst/>
          </a:prstGeom>
        </p:spPr>
      </p:pic>
    </p:spTree>
    <p:extLst>
      <p:ext uri="{BB962C8B-B14F-4D97-AF65-F5344CB8AC3E}">
        <p14:creationId xmlns:p14="http://schemas.microsoft.com/office/powerpoint/2010/main" val="2182227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CD4A-FD91-88AA-FF7C-B2498CA5D1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8C4D09-D668-ACD7-8E74-3A6EE8AD300B}"/>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2B6707C8-6AAB-3CC3-263E-0993EBE05CD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E3B051F-DB3F-BCC7-6788-7810875973D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209C95B-A1A2-4F24-CEFA-48DFBE80C9CF}"/>
              </a:ext>
            </a:extLst>
          </p:cNvPr>
          <p:cNvSpPr>
            <a:spLocks noGrp="1"/>
          </p:cNvSpPr>
          <p:nvPr>
            <p:ph type="sldNum" sz="quarter" idx="12"/>
          </p:nvPr>
        </p:nvSpPr>
        <p:spPr/>
        <p:txBody>
          <a:bodyPr/>
          <a:lstStyle/>
          <a:p>
            <a:fld id="{BB2CE0DE-867F-455F-B20B-96D381B4AB71}" type="slidenum">
              <a:rPr lang="en-US" smtClean="0"/>
              <a:t>45</a:t>
            </a:fld>
            <a:endParaRPr lang="en-US"/>
          </a:p>
        </p:txBody>
      </p:sp>
      <p:pic>
        <p:nvPicPr>
          <p:cNvPr id="8" name="Picture 7">
            <a:extLst>
              <a:ext uri="{FF2B5EF4-FFF2-40B4-BE49-F238E27FC236}">
                <a16:creationId xmlns:a16="http://schemas.microsoft.com/office/drawing/2014/main" id="{35BE0BD1-B6AA-9CE5-EAF3-B07BF686E664}"/>
              </a:ext>
            </a:extLst>
          </p:cNvPr>
          <p:cNvPicPr>
            <a:picLocks noChangeAspect="1"/>
          </p:cNvPicPr>
          <p:nvPr/>
        </p:nvPicPr>
        <p:blipFill>
          <a:blip r:embed="rId2"/>
          <a:stretch>
            <a:fillRect/>
          </a:stretch>
        </p:blipFill>
        <p:spPr>
          <a:xfrm>
            <a:off x="381000" y="1197429"/>
            <a:ext cx="5087060" cy="876422"/>
          </a:xfrm>
          <a:prstGeom prst="rect">
            <a:avLst/>
          </a:prstGeom>
        </p:spPr>
      </p:pic>
      <p:pic>
        <p:nvPicPr>
          <p:cNvPr id="9" name="Picture 8">
            <a:extLst>
              <a:ext uri="{FF2B5EF4-FFF2-40B4-BE49-F238E27FC236}">
                <a16:creationId xmlns:a16="http://schemas.microsoft.com/office/drawing/2014/main" id="{807268EC-7ECA-C0DD-F5D5-C4F8014F4DFF}"/>
              </a:ext>
            </a:extLst>
          </p:cNvPr>
          <p:cNvPicPr>
            <a:picLocks noChangeAspect="1"/>
          </p:cNvPicPr>
          <p:nvPr/>
        </p:nvPicPr>
        <p:blipFill>
          <a:blip r:embed="rId3"/>
          <a:stretch>
            <a:fillRect/>
          </a:stretch>
        </p:blipFill>
        <p:spPr>
          <a:xfrm>
            <a:off x="5007411" y="3040063"/>
            <a:ext cx="4147475" cy="3360737"/>
          </a:xfrm>
          <a:prstGeom prst="rect">
            <a:avLst/>
          </a:prstGeom>
        </p:spPr>
      </p:pic>
      <p:sp>
        <p:nvSpPr>
          <p:cNvPr id="10" name="Rectangle 9">
            <a:extLst>
              <a:ext uri="{FF2B5EF4-FFF2-40B4-BE49-F238E27FC236}">
                <a16:creationId xmlns:a16="http://schemas.microsoft.com/office/drawing/2014/main" id="{A0E42812-4ADB-A38E-8D55-1409428F70AD}"/>
              </a:ext>
            </a:extLst>
          </p:cNvPr>
          <p:cNvSpPr/>
          <p:nvPr/>
        </p:nvSpPr>
        <p:spPr bwMode="auto">
          <a:xfrm>
            <a:off x="5175649" y="4495800"/>
            <a:ext cx="3810998" cy="7200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2" name="Picture 11">
            <a:extLst>
              <a:ext uri="{FF2B5EF4-FFF2-40B4-BE49-F238E27FC236}">
                <a16:creationId xmlns:a16="http://schemas.microsoft.com/office/drawing/2014/main" id="{D055FE68-29F4-DF88-C724-AC4768682F0E}"/>
              </a:ext>
            </a:extLst>
          </p:cNvPr>
          <p:cNvPicPr>
            <a:picLocks noChangeAspect="1"/>
          </p:cNvPicPr>
          <p:nvPr/>
        </p:nvPicPr>
        <p:blipFill>
          <a:blip r:embed="rId4"/>
          <a:stretch>
            <a:fillRect/>
          </a:stretch>
        </p:blipFill>
        <p:spPr>
          <a:xfrm>
            <a:off x="94901" y="2149351"/>
            <a:ext cx="4991797" cy="1781424"/>
          </a:xfrm>
          <a:prstGeom prst="rect">
            <a:avLst/>
          </a:prstGeom>
        </p:spPr>
      </p:pic>
      <p:pic>
        <p:nvPicPr>
          <p:cNvPr id="11" name="Picture 10">
            <a:extLst>
              <a:ext uri="{FF2B5EF4-FFF2-40B4-BE49-F238E27FC236}">
                <a16:creationId xmlns:a16="http://schemas.microsoft.com/office/drawing/2014/main" id="{A8768ABD-ABFA-FAF2-3B63-E5850828399E}"/>
              </a:ext>
            </a:extLst>
          </p:cNvPr>
          <p:cNvPicPr>
            <a:picLocks noChangeAspect="1"/>
          </p:cNvPicPr>
          <p:nvPr/>
        </p:nvPicPr>
        <p:blipFill>
          <a:blip r:embed="rId5"/>
          <a:stretch>
            <a:fillRect/>
          </a:stretch>
        </p:blipFill>
        <p:spPr>
          <a:xfrm>
            <a:off x="81303" y="4235575"/>
            <a:ext cx="4858428" cy="704948"/>
          </a:xfrm>
          <a:prstGeom prst="rect">
            <a:avLst/>
          </a:prstGeom>
        </p:spPr>
      </p:pic>
      <p:pic>
        <p:nvPicPr>
          <p:cNvPr id="14" name="Picture 13">
            <a:extLst>
              <a:ext uri="{FF2B5EF4-FFF2-40B4-BE49-F238E27FC236}">
                <a16:creationId xmlns:a16="http://schemas.microsoft.com/office/drawing/2014/main" id="{B6DBB2AA-2A69-BDBC-D703-28A103116E36}"/>
              </a:ext>
            </a:extLst>
          </p:cNvPr>
          <p:cNvPicPr>
            <a:picLocks noChangeAspect="1"/>
          </p:cNvPicPr>
          <p:nvPr/>
        </p:nvPicPr>
        <p:blipFill>
          <a:blip r:embed="rId6"/>
          <a:stretch>
            <a:fillRect/>
          </a:stretch>
        </p:blipFill>
        <p:spPr>
          <a:xfrm>
            <a:off x="367731" y="258485"/>
            <a:ext cx="1981477" cy="362001"/>
          </a:xfrm>
          <a:prstGeom prst="rect">
            <a:avLst/>
          </a:prstGeom>
        </p:spPr>
      </p:pic>
      <p:pic>
        <p:nvPicPr>
          <p:cNvPr id="16" name="Picture 15">
            <a:extLst>
              <a:ext uri="{FF2B5EF4-FFF2-40B4-BE49-F238E27FC236}">
                <a16:creationId xmlns:a16="http://schemas.microsoft.com/office/drawing/2014/main" id="{85D61C71-B1AB-FE63-BB2E-FA1935D83854}"/>
              </a:ext>
            </a:extLst>
          </p:cNvPr>
          <p:cNvPicPr>
            <a:picLocks noChangeAspect="1"/>
          </p:cNvPicPr>
          <p:nvPr/>
        </p:nvPicPr>
        <p:blipFill>
          <a:blip r:embed="rId7"/>
          <a:stretch>
            <a:fillRect/>
          </a:stretch>
        </p:blipFill>
        <p:spPr>
          <a:xfrm>
            <a:off x="367731" y="5116282"/>
            <a:ext cx="2786762" cy="522518"/>
          </a:xfrm>
          <a:prstGeom prst="rect">
            <a:avLst/>
          </a:prstGeom>
        </p:spPr>
      </p:pic>
    </p:spTree>
    <p:extLst>
      <p:ext uri="{BB962C8B-B14F-4D97-AF65-F5344CB8AC3E}">
        <p14:creationId xmlns:p14="http://schemas.microsoft.com/office/powerpoint/2010/main" val="1763378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4AA9-7710-32C8-BBC5-B1F985AA8C0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63F6E29-7D38-02F2-99C9-5F2F9E78299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D8158A6-22EB-D8C9-0258-606432FB1B7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6F3A7DBB-1AEB-B331-6A47-2E2E9BE3BACF}"/>
              </a:ext>
            </a:extLst>
          </p:cNvPr>
          <p:cNvSpPr>
            <a:spLocks noGrp="1"/>
          </p:cNvSpPr>
          <p:nvPr>
            <p:ph type="sldNum" sz="quarter" idx="12"/>
          </p:nvPr>
        </p:nvSpPr>
        <p:spPr/>
        <p:txBody>
          <a:bodyPr/>
          <a:lstStyle/>
          <a:p>
            <a:fld id="{BB2CE0DE-867F-455F-B20B-96D381B4AB71}" type="slidenum">
              <a:rPr lang="en-US" smtClean="0"/>
              <a:t>46</a:t>
            </a:fld>
            <a:endParaRPr lang="en-US"/>
          </a:p>
        </p:txBody>
      </p:sp>
      <p:pic>
        <p:nvPicPr>
          <p:cNvPr id="9" name="Picture 8">
            <a:extLst>
              <a:ext uri="{FF2B5EF4-FFF2-40B4-BE49-F238E27FC236}">
                <a16:creationId xmlns:a16="http://schemas.microsoft.com/office/drawing/2014/main" id="{C2EFE65D-39BF-7F7B-6D2A-9EE2BDCC49A8}"/>
              </a:ext>
            </a:extLst>
          </p:cNvPr>
          <p:cNvPicPr>
            <a:picLocks noChangeAspect="1"/>
          </p:cNvPicPr>
          <p:nvPr/>
        </p:nvPicPr>
        <p:blipFill>
          <a:blip r:embed="rId2"/>
          <a:stretch>
            <a:fillRect/>
          </a:stretch>
        </p:blipFill>
        <p:spPr>
          <a:xfrm>
            <a:off x="5007411" y="3040063"/>
            <a:ext cx="4147475" cy="3360737"/>
          </a:xfrm>
          <a:prstGeom prst="rect">
            <a:avLst/>
          </a:prstGeom>
        </p:spPr>
      </p:pic>
      <p:sp>
        <p:nvSpPr>
          <p:cNvPr id="10" name="Rectangle 9">
            <a:extLst>
              <a:ext uri="{FF2B5EF4-FFF2-40B4-BE49-F238E27FC236}">
                <a16:creationId xmlns:a16="http://schemas.microsoft.com/office/drawing/2014/main" id="{CB094D71-6D99-CCF3-9F5C-B2A3389A5C77}"/>
              </a:ext>
            </a:extLst>
          </p:cNvPr>
          <p:cNvSpPr/>
          <p:nvPr/>
        </p:nvSpPr>
        <p:spPr bwMode="auto">
          <a:xfrm>
            <a:off x="5175649" y="4495800"/>
            <a:ext cx="3810998" cy="7200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4" name="Picture 13">
            <a:extLst>
              <a:ext uri="{FF2B5EF4-FFF2-40B4-BE49-F238E27FC236}">
                <a16:creationId xmlns:a16="http://schemas.microsoft.com/office/drawing/2014/main" id="{BCD8E434-2CFD-9867-2519-55C6E6651704}"/>
              </a:ext>
            </a:extLst>
          </p:cNvPr>
          <p:cNvPicPr>
            <a:picLocks noChangeAspect="1"/>
          </p:cNvPicPr>
          <p:nvPr/>
        </p:nvPicPr>
        <p:blipFill>
          <a:blip r:embed="rId3"/>
          <a:stretch>
            <a:fillRect/>
          </a:stretch>
        </p:blipFill>
        <p:spPr>
          <a:xfrm>
            <a:off x="1142723" y="249397"/>
            <a:ext cx="1981477" cy="362001"/>
          </a:xfrm>
          <a:prstGeom prst="rect">
            <a:avLst/>
          </a:prstGeom>
        </p:spPr>
      </p:pic>
      <p:pic>
        <p:nvPicPr>
          <p:cNvPr id="16" name="Picture 15">
            <a:extLst>
              <a:ext uri="{FF2B5EF4-FFF2-40B4-BE49-F238E27FC236}">
                <a16:creationId xmlns:a16="http://schemas.microsoft.com/office/drawing/2014/main" id="{1AACE18D-7035-CA3C-BA0C-1F24509C154E}"/>
              </a:ext>
            </a:extLst>
          </p:cNvPr>
          <p:cNvPicPr>
            <a:picLocks noChangeAspect="1"/>
          </p:cNvPicPr>
          <p:nvPr/>
        </p:nvPicPr>
        <p:blipFill>
          <a:blip r:embed="rId4"/>
          <a:stretch>
            <a:fillRect/>
          </a:stretch>
        </p:blipFill>
        <p:spPr>
          <a:xfrm>
            <a:off x="4008032" y="88880"/>
            <a:ext cx="2786762" cy="522518"/>
          </a:xfrm>
          <a:prstGeom prst="rect">
            <a:avLst/>
          </a:prstGeom>
        </p:spPr>
      </p:pic>
      <p:pic>
        <p:nvPicPr>
          <p:cNvPr id="2" name="Picture 1">
            <a:extLst>
              <a:ext uri="{FF2B5EF4-FFF2-40B4-BE49-F238E27FC236}">
                <a16:creationId xmlns:a16="http://schemas.microsoft.com/office/drawing/2014/main" id="{58E21138-36DF-2A5C-CC4F-0CF702BBC338}"/>
              </a:ext>
            </a:extLst>
          </p:cNvPr>
          <p:cNvPicPr>
            <a:picLocks noChangeAspect="1"/>
          </p:cNvPicPr>
          <p:nvPr/>
        </p:nvPicPr>
        <p:blipFill>
          <a:blip r:embed="rId5"/>
          <a:stretch>
            <a:fillRect/>
          </a:stretch>
        </p:blipFill>
        <p:spPr>
          <a:xfrm>
            <a:off x="304800" y="948270"/>
            <a:ext cx="5420481" cy="1867161"/>
          </a:xfrm>
          <a:prstGeom prst="rect">
            <a:avLst/>
          </a:prstGeom>
        </p:spPr>
      </p:pic>
      <p:pic>
        <p:nvPicPr>
          <p:cNvPr id="13" name="Picture 12">
            <a:extLst>
              <a:ext uri="{FF2B5EF4-FFF2-40B4-BE49-F238E27FC236}">
                <a16:creationId xmlns:a16="http://schemas.microsoft.com/office/drawing/2014/main" id="{5D3858C2-C485-B50C-0B4F-0EFD2F06F697}"/>
              </a:ext>
            </a:extLst>
          </p:cNvPr>
          <p:cNvPicPr>
            <a:picLocks noChangeAspect="1"/>
          </p:cNvPicPr>
          <p:nvPr/>
        </p:nvPicPr>
        <p:blipFill>
          <a:blip r:embed="rId6"/>
          <a:stretch>
            <a:fillRect/>
          </a:stretch>
        </p:blipFill>
        <p:spPr>
          <a:xfrm>
            <a:off x="442466" y="3040063"/>
            <a:ext cx="3543795" cy="847843"/>
          </a:xfrm>
          <a:prstGeom prst="rect">
            <a:avLst/>
          </a:prstGeom>
        </p:spPr>
      </p:pic>
    </p:spTree>
    <p:extLst>
      <p:ext uri="{BB962C8B-B14F-4D97-AF65-F5344CB8AC3E}">
        <p14:creationId xmlns:p14="http://schemas.microsoft.com/office/powerpoint/2010/main" val="3073244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FBD0-490F-86D3-D38D-7125DE0EE0B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788EDBA-DA64-7908-62CB-3CFD6B849B3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4CA0A6F-2562-D9D7-D39F-96025356D04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3455446-51CD-7AAF-5E52-717FBBCCB19C}"/>
              </a:ext>
            </a:extLst>
          </p:cNvPr>
          <p:cNvSpPr>
            <a:spLocks noGrp="1"/>
          </p:cNvSpPr>
          <p:nvPr>
            <p:ph type="sldNum" sz="quarter" idx="12"/>
          </p:nvPr>
        </p:nvSpPr>
        <p:spPr/>
        <p:txBody>
          <a:bodyPr/>
          <a:lstStyle/>
          <a:p>
            <a:fld id="{BB2CE0DE-867F-455F-B20B-96D381B4AB71}" type="slidenum">
              <a:rPr lang="en-US" smtClean="0"/>
              <a:t>47</a:t>
            </a:fld>
            <a:endParaRPr lang="en-US"/>
          </a:p>
        </p:txBody>
      </p:sp>
      <p:pic>
        <p:nvPicPr>
          <p:cNvPr id="9" name="Picture 8">
            <a:extLst>
              <a:ext uri="{FF2B5EF4-FFF2-40B4-BE49-F238E27FC236}">
                <a16:creationId xmlns:a16="http://schemas.microsoft.com/office/drawing/2014/main" id="{99756EAB-70C1-C3C2-90F3-0398AB724624}"/>
              </a:ext>
            </a:extLst>
          </p:cNvPr>
          <p:cNvPicPr>
            <a:picLocks noChangeAspect="1"/>
          </p:cNvPicPr>
          <p:nvPr/>
        </p:nvPicPr>
        <p:blipFill>
          <a:blip r:embed="rId2"/>
          <a:stretch>
            <a:fillRect/>
          </a:stretch>
        </p:blipFill>
        <p:spPr>
          <a:xfrm>
            <a:off x="5007411" y="3040063"/>
            <a:ext cx="4147475" cy="3360737"/>
          </a:xfrm>
          <a:prstGeom prst="rect">
            <a:avLst/>
          </a:prstGeom>
        </p:spPr>
      </p:pic>
      <p:sp>
        <p:nvSpPr>
          <p:cNvPr id="10" name="Rectangle 9">
            <a:extLst>
              <a:ext uri="{FF2B5EF4-FFF2-40B4-BE49-F238E27FC236}">
                <a16:creationId xmlns:a16="http://schemas.microsoft.com/office/drawing/2014/main" id="{7067D525-DC17-00D9-BF89-4C092BB76DDD}"/>
              </a:ext>
            </a:extLst>
          </p:cNvPr>
          <p:cNvSpPr/>
          <p:nvPr/>
        </p:nvSpPr>
        <p:spPr bwMode="auto">
          <a:xfrm>
            <a:off x="5175649" y="4495800"/>
            <a:ext cx="3810998" cy="7200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4" name="Picture 13">
            <a:extLst>
              <a:ext uri="{FF2B5EF4-FFF2-40B4-BE49-F238E27FC236}">
                <a16:creationId xmlns:a16="http://schemas.microsoft.com/office/drawing/2014/main" id="{FC98D1F4-714D-E265-AC3A-26F03708AB6B}"/>
              </a:ext>
            </a:extLst>
          </p:cNvPr>
          <p:cNvPicPr>
            <a:picLocks noChangeAspect="1"/>
          </p:cNvPicPr>
          <p:nvPr/>
        </p:nvPicPr>
        <p:blipFill>
          <a:blip r:embed="rId3"/>
          <a:stretch>
            <a:fillRect/>
          </a:stretch>
        </p:blipFill>
        <p:spPr>
          <a:xfrm>
            <a:off x="232886" y="170544"/>
            <a:ext cx="1981477" cy="362001"/>
          </a:xfrm>
          <a:prstGeom prst="rect">
            <a:avLst/>
          </a:prstGeom>
        </p:spPr>
      </p:pic>
      <p:pic>
        <p:nvPicPr>
          <p:cNvPr id="16" name="Picture 15">
            <a:extLst>
              <a:ext uri="{FF2B5EF4-FFF2-40B4-BE49-F238E27FC236}">
                <a16:creationId xmlns:a16="http://schemas.microsoft.com/office/drawing/2014/main" id="{0ABB252A-7B6D-AF6C-1825-B7E05336AE30}"/>
              </a:ext>
            </a:extLst>
          </p:cNvPr>
          <p:cNvPicPr>
            <a:picLocks noChangeAspect="1"/>
          </p:cNvPicPr>
          <p:nvPr/>
        </p:nvPicPr>
        <p:blipFill>
          <a:blip r:embed="rId4"/>
          <a:stretch>
            <a:fillRect/>
          </a:stretch>
        </p:blipFill>
        <p:spPr>
          <a:xfrm>
            <a:off x="2592880" y="77107"/>
            <a:ext cx="2786762" cy="522518"/>
          </a:xfrm>
          <a:prstGeom prst="rect">
            <a:avLst/>
          </a:prstGeom>
        </p:spPr>
      </p:pic>
      <p:pic>
        <p:nvPicPr>
          <p:cNvPr id="2" name="Picture 1">
            <a:extLst>
              <a:ext uri="{FF2B5EF4-FFF2-40B4-BE49-F238E27FC236}">
                <a16:creationId xmlns:a16="http://schemas.microsoft.com/office/drawing/2014/main" id="{07461DDC-A43D-CF3C-D466-F05F7E7FD0C9}"/>
              </a:ext>
            </a:extLst>
          </p:cNvPr>
          <p:cNvPicPr>
            <a:picLocks noChangeAspect="1"/>
          </p:cNvPicPr>
          <p:nvPr/>
        </p:nvPicPr>
        <p:blipFill>
          <a:blip r:embed="rId5"/>
          <a:stretch>
            <a:fillRect/>
          </a:stretch>
        </p:blipFill>
        <p:spPr>
          <a:xfrm>
            <a:off x="232886" y="708566"/>
            <a:ext cx="5420481" cy="1867161"/>
          </a:xfrm>
          <a:prstGeom prst="rect">
            <a:avLst/>
          </a:prstGeom>
        </p:spPr>
      </p:pic>
      <p:pic>
        <p:nvPicPr>
          <p:cNvPr id="13" name="Picture 12">
            <a:extLst>
              <a:ext uri="{FF2B5EF4-FFF2-40B4-BE49-F238E27FC236}">
                <a16:creationId xmlns:a16="http://schemas.microsoft.com/office/drawing/2014/main" id="{2AF4E5E2-4368-0790-1A6E-07ACA7D85D7D}"/>
              </a:ext>
            </a:extLst>
          </p:cNvPr>
          <p:cNvPicPr>
            <a:picLocks noChangeAspect="1"/>
          </p:cNvPicPr>
          <p:nvPr/>
        </p:nvPicPr>
        <p:blipFill>
          <a:blip r:embed="rId6"/>
          <a:stretch>
            <a:fillRect/>
          </a:stretch>
        </p:blipFill>
        <p:spPr>
          <a:xfrm>
            <a:off x="265543" y="2740692"/>
            <a:ext cx="3543795" cy="847843"/>
          </a:xfrm>
          <a:prstGeom prst="rect">
            <a:avLst/>
          </a:prstGeom>
        </p:spPr>
      </p:pic>
      <p:pic>
        <p:nvPicPr>
          <p:cNvPr id="7" name="Picture 6">
            <a:extLst>
              <a:ext uri="{FF2B5EF4-FFF2-40B4-BE49-F238E27FC236}">
                <a16:creationId xmlns:a16="http://schemas.microsoft.com/office/drawing/2014/main" id="{A1E34DC3-9683-A16B-DF77-5459A4B5CBA9}"/>
              </a:ext>
            </a:extLst>
          </p:cNvPr>
          <p:cNvPicPr>
            <a:picLocks noChangeAspect="1"/>
          </p:cNvPicPr>
          <p:nvPr/>
        </p:nvPicPr>
        <p:blipFill>
          <a:blip r:embed="rId7"/>
          <a:stretch>
            <a:fillRect/>
          </a:stretch>
        </p:blipFill>
        <p:spPr>
          <a:xfrm>
            <a:off x="245401" y="3771264"/>
            <a:ext cx="4572000" cy="1306867"/>
          </a:xfrm>
          <a:prstGeom prst="rect">
            <a:avLst/>
          </a:prstGeom>
        </p:spPr>
      </p:pic>
      <p:pic>
        <p:nvPicPr>
          <p:cNvPr id="11" name="Picture 10">
            <a:extLst>
              <a:ext uri="{FF2B5EF4-FFF2-40B4-BE49-F238E27FC236}">
                <a16:creationId xmlns:a16="http://schemas.microsoft.com/office/drawing/2014/main" id="{5353C3E0-F634-5BAA-8049-7477D91E4307}"/>
              </a:ext>
            </a:extLst>
          </p:cNvPr>
          <p:cNvPicPr>
            <a:picLocks noChangeAspect="1"/>
          </p:cNvPicPr>
          <p:nvPr/>
        </p:nvPicPr>
        <p:blipFill>
          <a:blip r:embed="rId8"/>
          <a:stretch>
            <a:fillRect/>
          </a:stretch>
        </p:blipFill>
        <p:spPr>
          <a:xfrm>
            <a:off x="232886" y="5200376"/>
            <a:ext cx="4663993" cy="949058"/>
          </a:xfrm>
          <a:prstGeom prst="rect">
            <a:avLst/>
          </a:prstGeom>
        </p:spPr>
      </p:pic>
    </p:spTree>
    <p:extLst>
      <p:ext uri="{BB962C8B-B14F-4D97-AF65-F5344CB8AC3E}">
        <p14:creationId xmlns:p14="http://schemas.microsoft.com/office/powerpoint/2010/main" val="250155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9121-0C4F-113E-42FD-6DB3960719F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8EA541-FE0B-EC6D-8F26-D61FD554FBD3}"/>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8736BF3F-E506-A150-54A1-C8B449D9631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886EDDA-E05E-1AB8-773B-B35856EAC6AB}"/>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BB70966-3FA8-447D-4D91-982E23471975}"/>
              </a:ext>
            </a:extLst>
          </p:cNvPr>
          <p:cNvSpPr>
            <a:spLocks noGrp="1"/>
          </p:cNvSpPr>
          <p:nvPr>
            <p:ph type="sldNum" sz="quarter" idx="12"/>
          </p:nvPr>
        </p:nvSpPr>
        <p:spPr/>
        <p:txBody>
          <a:bodyPr/>
          <a:lstStyle/>
          <a:p>
            <a:fld id="{BB2CE0DE-867F-455F-B20B-96D381B4AB71}" type="slidenum">
              <a:rPr lang="en-US" smtClean="0"/>
              <a:t>48</a:t>
            </a:fld>
            <a:endParaRPr lang="en-US"/>
          </a:p>
        </p:txBody>
      </p:sp>
      <p:pic>
        <p:nvPicPr>
          <p:cNvPr id="14" name="Picture 13">
            <a:extLst>
              <a:ext uri="{FF2B5EF4-FFF2-40B4-BE49-F238E27FC236}">
                <a16:creationId xmlns:a16="http://schemas.microsoft.com/office/drawing/2014/main" id="{A36FDF90-0974-E6A0-A867-7F34EC144248}"/>
              </a:ext>
            </a:extLst>
          </p:cNvPr>
          <p:cNvPicPr>
            <a:picLocks noChangeAspect="1"/>
          </p:cNvPicPr>
          <p:nvPr/>
        </p:nvPicPr>
        <p:blipFill>
          <a:blip r:embed="rId2"/>
          <a:stretch>
            <a:fillRect/>
          </a:stretch>
        </p:blipFill>
        <p:spPr>
          <a:xfrm>
            <a:off x="-10886" y="0"/>
            <a:ext cx="9144000" cy="4724400"/>
          </a:xfrm>
          <a:prstGeom prst="rect">
            <a:avLst/>
          </a:prstGeom>
        </p:spPr>
      </p:pic>
    </p:spTree>
    <p:extLst>
      <p:ext uri="{BB962C8B-B14F-4D97-AF65-F5344CB8AC3E}">
        <p14:creationId xmlns:p14="http://schemas.microsoft.com/office/powerpoint/2010/main" val="3858808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37868A-AA06-6DCF-FF6E-1EC9910E1C5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FA49490-E820-2914-2DF5-8E567B6F25B3}"/>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545F9994-A194-2B4F-2B9F-88800BEFB053}"/>
              </a:ext>
            </a:extLst>
          </p:cNvPr>
          <p:cNvSpPr>
            <a:spLocks noGrp="1"/>
          </p:cNvSpPr>
          <p:nvPr>
            <p:ph type="sldNum" sz="quarter" idx="12"/>
          </p:nvPr>
        </p:nvSpPr>
        <p:spPr/>
        <p:txBody>
          <a:bodyPr/>
          <a:lstStyle/>
          <a:p>
            <a:fld id="{BB2CE0DE-867F-455F-B20B-96D381B4AB71}" type="slidenum">
              <a:rPr lang="en-US" smtClean="0"/>
              <a:t>49</a:t>
            </a:fld>
            <a:endParaRPr lang="en-US"/>
          </a:p>
        </p:txBody>
      </p:sp>
      <p:pic>
        <p:nvPicPr>
          <p:cNvPr id="8" name="Picture 7">
            <a:extLst>
              <a:ext uri="{FF2B5EF4-FFF2-40B4-BE49-F238E27FC236}">
                <a16:creationId xmlns:a16="http://schemas.microsoft.com/office/drawing/2014/main" id="{E6762764-52A6-854C-4D7E-B42EECA77FD5}"/>
              </a:ext>
            </a:extLst>
          </p:cNvPr>
          <p:cNvPicPr>
            <a:picLocks noChangeAspect="1"/>
          </p:cNvPicPr>
          <p:nvPr/>
        </p:nvPicPr>
        <p:blipFill>
          <a:blip r:embed="rId2"/>
          <a:stretch>
            <a:fillRect/>
          </a:stretch>
        </p:blipFill>
        <p:spPr>
          <a:xfrm>
            <a:off x="4567238" y="0"/>
            <a:ext cx="4439270" cy="3581900"/>
          </a:xfrm>
          <a:prstGeom prst="rect">
            <a:avLst/>
          </a:prstGeom>
        </p:spPr>
      </p:pic>
      <p:pic>
        <p:nvPicPr>
          <p:cNvPr id="10" name="Picture 9">
            <a:extLst>
              <a:ext uri="{FF2B5EF4-FFF2-40B4-BE49-F238E27FC236}">
                <a16:creationId xmlns:a16="http://schemas.microsoft.com/office/drawing/2014/main" id="{0B8EDB49-4790-850A-6C26-8AB1294DCC94}"/>
              </a:ext>
            </a:extLst>
          </p:cNvPr>
          <p:cNvPicPr>
            <a:picLocks noChangeAspect="1"/>
          </p:cNvPicPr>
          <p:nvPr/>
        </p:nvPicPr>
        <p:blipFill>
          <a:blip r:embed="rId3"/>
          <a:stretch>
            <a:fillRect/>
          </a:stretch>
        </p:blipFill>
        <p:spPr>
          <a:xfrm>
            <a:off x="170149" y="226964"/>
            <a:ext cx="4288805" cy="3387593"/>
          </a:xfrm>
          <a:prstGeom prst="rect">
            <a:avLst/>
          </a:prstGeom>
        </p:spPr>
      </p:pic>
    </p:spTree>
    <p:extLst>
      <p:ext uri="{BB962C8B-B14F-4D97-AF65-F5344CB8AC3E}">
        <p14:creationId xmlns:p14="http://schemas.microsoft.com/office/powerpoint/2010/main" val="1240240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DD2-8F9A-FF0B-D375-EC7E237EA15A}"/>
              </a:ext>
            </a:extLst>
          </p:cNvPr>
          <p:cNvSpPr>
            <a:spLocks noGrp="1"/>
          </p:cNvSpPr>
          <p:nvPr>
            <p:ph type="title"/>
          </p:nvPr>
        </p:nvSpPr>
        <p:spPr/>
        <p:txBody>
          <a:bodyPr/>
          <a:lstStyle/>
          <a:p>
            <a:r>
              <a:rPr lang="en-IN" dirty="0"/>
              <a:t>Ensemble Learning</a:t>
            </a:r>
          </a:p>
        </p:txBody>
      </p:sp>
      <p:sp>
        <p:nvSpPr>
          <p:cNvPr id="3" name="Content Placeholder 2">
            <a:extLst>
              <a:ext uri="{FF2B5EF4-FFF2-40B4-BE49-F238E27FC236}">
                <a16:creationId xmlns:a16="http://schemas.microsoft.com/office/drawing/2014/main" id="{4B5FF570-DF10-8A34-8866-1A2A4F724C48}"/>
              </a:ext>
            </a:extLst>
          </p:cNvPr>
          <p:cNvSpPr>
            <a:spLocks noGrp="1"/>
          </p:cNvSpPr>
          <p:nvPr>
            <p:ph idx="1"/>
          </p:nvPr>
        </p:nvSpPr>
        <p:spPr/>
        <p:txBody>
          <a:bodyPr/>
          <a:lstStyle/>
          <a:p>
            <a:pPr marL="0" indent="0">
              <a:buNone/>
            </a:pPr>
            <a:r>
              <a:rPr lang="en-IN" dirty="0"/>
              <a:t>Advantages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Disadvantages</a:t>
            </a:r>
          </a:p>
        </p:txBody>
      </p:sp>
      <p:sp>
        <p:nvSpPr>
          <p:cNvPr id="4" name="Date Placeholder 3">
            <a:extLst>
              <a:ext uri="{FF2B5EF4-FFF2-40B4-BE49-F238E27FC236}">
                <a16:creationId xmlns:a16="http://schemas.microsoft.com/office/drawing/2014/main" id="{9D617808-30DD-0CF9-B7DE-46644461213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F70B5C14-AFA1-8C0E-3DE6-592FBDF5EABB}"/>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5A398B9-0132-F02F-3C0F-19F90079E041}"/>
              </a:ext>
            </a:extLst>
          </p:cNvPr>
          <p:cNvSpPr>
            <a:spLocks noGrp="1"/>
          </p:cNvSpPr>
          <p:nvPr>
            <p:ph type="sldNum" sz="quarter" idx="12"/>
          </p:nvPr>
        </p:nvSpPr>
        <p:spPr/>
        <p:txBody>
          <a:bodyPr/>
          <a:lstStyle/>
          <a:p>
            <a:fld id="{BB2CE0DE-867F-455F-B20B-96D381B4AB71}" type="slidenum">
              <a:rPr lang="en-US" smtClean="0"/>
              <a:t>5</a:t>
            </a:fld>
            <a:endParaRPr lang="en-US"/>
          </a:p>
        </p:txBody>
      </p:sp>
      <p:pic>
        <p:nvPicPr>
          <p:cNvPr id="8" name="Picture 7">
            <a:extLst>
              <a:ext uri="{FF2B5EF4-FFF2-40B4-BE49-F238E27FC236}">
                <a16:creationId xmlns:a16="http://schemas.microsoft.com/office/drawing/2014/main" id="{BAA1857D-805D-6779-E25C-889CB9D8EACE}"/>
              </a:ext>
            </a:extLst>
          </p:cNvPr>
          <p:cNvPicPr>
            <a:picLocks noChangeAspect="1"/>
          </p:cNvPicPr>
          <p:nvPr/>
        </p:nvPicPr>
        <p:blipFill>
          <a:blip r:embed="rId2"/>
          <a:stretch>
            <a:fillRect/>
          </a:stretch>
        </p:blipFill>
        <p:spPr>
          <a:xfrm>
            <a:off x="607332" y="1905000"/>
            <a:ext cx="6477904" cy="1733792"/>
          </a:xfrm>
          <a:prstGeom prst="rect">
            <a:avLst/>
          </a:prstGeom>
        </p:spPr>
      </p:pic>
      <p:pic>
        <p:nvPicPr>
          <p:cNvPr id="10" name="Picture 9">
            <a:extLst>
              <a:ext uri="{FF2B5EF4-FFF2-40B4-BE49-F238E27FC236}">
                <a16:creationId xmlns:a16="http://schemas.microsoft.com/office/drawing/2014/main" id="{136CFCC7-5921-05DD-B347-C21F2C5E54E3}"/>
              </a:ext>
            </a:extLst>
          </p:cNvPr>
          <p:cNvPicPr>
            <a:picLocks noChangeAspect="1"/>
          </p:cNvPicPr>
          <p:nvPr/>
        </p:nvPicPr>
        <p:blipFill>
          <a:blip r:embed="rId3"/>
          <a:stretch>
            <a:fillRect/>
          </a:stretch>
        </p:blipFill>
        <p:spPr>
          <a:xfrm>
            <a:off x="685800" y="4572000"/>
            <a:ext cx="8078327" cy="1543265"/>
          </a:xfrm>
          <a:prstGeom prst="rect">
            <a:avLst/>
          </a:prstGeom>
        </p:spPr>
      </p:pic>
    </p:spTree>
    <p:extLst>
      <p:ext uri="{BB962C8B-B14F-4D97-AF65-F5344CB8AC3E}">
        <p14:creationId xmlns:p14="http://schemas.microsoft.com/office/powerpoint/2010/main" val="265467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2AA2-588F-036C-EA0F-585BA53B1C15}"/>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1EECD085-445A-3F2F-FDFC-B131ACE7EBF8}"/>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13A765E-E649-4D03-26D2-3AC09AFE36DB}"/>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73F3D0D-A5D0-3A1A-CF46-4DA35F01DB34}"/>
              </a:ext>
            </a:extLst>
          </p:cNvPr>
          <p:cNvSpPr>
            <a:spLocks noGrp="1"/>
          </p:cNvSpPr>
          <p:nvPr>
            <p:ph type="sldNum" sz="quarter" idx="12"/>
          </p:nvPr>
        </p:nvSpPr>
        <p:spPr/>
        <p:txBody>
          <a:bodyPr/>
          <a:lstStyle/>
          <a:p>
            <a:fld id="{BB2CE0DE-867F-455F-B20B-96D381B4AB71}" type="slidenum">
              <a:rPr lang="en-US" smtClean="0"/>
              <a:t>50</a:t>
            </a:fld>
            <a:endParaRPr lang="en-US"/>
          </a:p>
        </p:txBody>
      </p:sp>
      <p:pic>
        <p:nvPicPr>
          <p:cNvPr id="10" name="Picture 9">
            <a:extLst>
              <a:ext uri="{FF2B5EF4-FFF2-40B4-BE49-F238E27FC236}">
                <a16:creationId xmlns:a16="http://schemas.microsoft.com/office/drawing/2014/main" id="{02DD9759-E873-471C-E48C-A636E3CDE9CF}"/>
              </a:ext>
            </a:extLst>
          </p:cNvPr>
          <p:cNvPicPr>
            <a:picLocks noChangeAspect="1"/>
          </p:cNvPicPr>
          <p:nvPr/>
        </p:nvPicPr>
        <p:blipFill>
          <a:blip r:embed="rId2"/>
          <a:stretch>
            <a:fillRect/>
          </a:stretch>
        </p:blipFill>
        <p:spPr>
          <a:xfrm>
            <a:off x="566738" y="152400"/>
            <a:ext cx="4648200" cy="3599466"/>
          </a:xfrm>
          <a:prstGeom prst="rect">
            <a:avLst/>
          </a:prstGeom>
        </p:spPr>
      </p:pic>
      <p:pic>
        <p:nvPicPr>
          <p:cNvPr id="11" name="Picture 10">
            <a:extLst>
              <a:ext uri="{FF2B5EF4-FFF2-40B4-BE49-F238E27FC236}">
                <a16:creationId xmlns:a16="http://schemas.microsoft.com/office/drawing/2014/main" id="{0975D62F-B1D7-C25F-F2AD-BB6B06F4C780}"/>
              </a:ext>
            </a:extLst>
          </p:cNvPr>
          <p:cNvPicPr>
            <a:picLocks noChangeAspect="1"/>
          </p:cNvPicPr>
          <p:nvPr/>
        </p:nvPicPr>
        <p:blipFill>
          <a:blip r:embed="rId3"/>
          <a:stretch>
            <a:fillRect/>
          </a:stretch>
        </p:blipFill>
        <p:spPr>
          <a:xfrm>
            <a:off x="5516351" y="0"/>
            <a:ext cx="3586162" cy="2893555"/>
          </a:xfrm>
          <a:prstGeom prst="rect">
            <a:avLst/>
          </a:prstGeom>
        </p:spPr>
      </p:pic>
      <p:sp>
        <p:nvSpPr>
          <p:cNvPr id="15" name="Rectangle 14">
            <a:extLst>
              <a:ext uri="{FF2B5EF4-FFF2-40B4-BE49-F238E27FC236}">
                <a16:creationId xmlns:a16="http://schemas.microsoft.com/office/drawing/2014/main" id="{70C24A24-212E-3E05-C599-5B4B265A5333}"/>
              </a:ext>
            </a:extLst>
          </p:cNvPr>
          <p:cNvSpPr/>
          <p:nvPr/>
        </p:nvSpPr>
        <p:spPr bwMode="auto">
          <a:xfrm>
            <a:off x="5516351" y="1219200"/>
            <a:ext cx="3586162"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Verdana" pitchFamily="34" charset="0"/>
            </a:endParaRPr>
          </a:p>
        </p:txBody>
      </p:sp>
      <p:pic>
        <p:nvPicPr>
          <p:cNvPr id="17" name="Picture 16">
            <a:extLst>
              <a:ext uri="{FF2B5EF4-FFF2-40B4-BE49-F238E27FC236}">
                <a16:creationId xmlns:a16="http://schemas.microsoft.com/office/drawing/2014/main" id="{FF71F3D9-6F93-D29C-E034-386F3168AC32}"/>
              </a:ext>
            </a:extLst>
          </p:cNvPr>
          <p:cNvPicPr>
            <a:picLocks noChangeAspect="1"/>
          </p:cNvPicPr>
          <p:nvPr/>
        </p:nvPicPr>
        <p:blipFill>
          <a:blip r:embed="rId4"/>
          <a:stretch>
            <a:fillRect/>
          </a:stretch>
        </p:blipFill>
        <p:spPr>
          <a:xfrm>
            <a:off x="574675" y="3896731"/>
            <a:ext cx="4344006" cy="390580"/>
          </a:xfrm>
          <a:prstGeom prst="rect">
            <a:avLst/>
          </a:prstGeom>
        </p:spPr>
      </p:pic>
    </p:spTree>
    <p:extLst>
      <p:ext uri="{BB962C8B-B14F-4D97-AF65-F5344CB8AC3E}">
        <p14:creationId xmlns:p14="http://schemas.microsoft.com/office/powerpoint/2010/main" val="1293546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3A697-3CF8-C2AC-F0BF-5C392F9D2B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9F00C-7E4A-5F7B-2BF8-9F9797529525}"/>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95B10B90-625B-477D-1B23-55128899168D}"/>
              </a:ext>
            </a:extLst>
          </p:cNvPr>
          <p:cNvPicPr>
            <a:picLocks noGrp="1" noChangeAspect="1"/>
          </p:cNvPicPr>
          <p:nvPr>
            <p:ph idx="1"/>
          </p:nvPr>
        </p:nvPicPr>
        <p:blipFill>
          <a:blip r:embed="rId2"/>
          <a:stretch>
            <a:fillRect/>
          </a:stretch>
        </p:blipFill>
        <p:spPr>
          <a:xfrm>
            <a:off x="733124" y="3899745"/>
            <a:ext cx="4315427" cy="466790"/>
          </a:xfrm>
        </p:spPr>
      </p:pic>
      <p:sp>
        <p:nvSpPr>
          <p:cNvPr id="4" name="Date Placeholder 3">
            <a:extLst>
              <a:ext uri="{FF2B5EF4-FFF2-40B4-BE49-F238E27FC236}">
                <a16:creationId xmlns:a16="http://schemas.microsoft.com/office/drawing/2014/main" id="{792872AC-D597-1320-7399-3D951419A58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D8E8EC34-F993-85DA-C03F-E91F4CBD816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A9AB1C2-8FE8-BCF9-424D-C5448C3B8E06}"/>
              </a:ext>
            </a:extLst>
          </p:cNvPr>
          <p:cNvSpPr>
            <a:spLocks noGrp="1"/>
          </p:cNvSpPr>
          <p:nvPr>
            <p:ph type="sldNum" sz="quarter" idx="12"/>
          </p:nvPr>
        </p:nvSpPr>
        <p:spPr/>
        <p:txBody>
          <a:bodyPr/>
          <a:lstStyle/>
          <a:p>
            <a:fld id="{BB2CE0DE-867F-455F-B20B-96D381B4AB71}" type="slidenum">
              <a:rPr lang="en-US" smtClean="0"/>
              <a:t>51</a:t>
            </a:fld>
            <a:endParaRPr lang="en-US"/>
          </a:p>
        </p:txBody>
      </p:sp>
      <p:pic>
        <p:nvPicPr>
          <p:cNvPr id="10" name="Picture 9">
            <a:extLst>
              <a:ext uri="{FF2B5EF4-FFF2-40B4-BE49-F238E27FC236}">
                <a16:creationId xmlns:a16="http://schemas.microsoft.com/office/drawing/2014/main" id="{BED9603D-CF20-A79C-BAD0-87B07028AF5D}"/>
              </a:ext>
            </a:extLst>
          </p:cNvPr>
          <p:cNvPicPr>
            <a:picLocks noChangeAspect="1"/>
          </p:cNvPicPr>
          <p:nvPr/>
        </p:nvPicPr>
        <p:blipFill>
          <a:blip r:embed="rId3"/>
          <a:stretch>
            <a:fillRect/>
          </a:stretch>
        </p:blipFill>
        <p:spPr>
          <a:xfrm>
            <a:off x="566738" y="152400"/>
            <a:ext cx="4648200" cy="3599466"/>
          </a:xfrm>
          <a:prstGeom prst="rect">
            <a:avLst/>
          </a:prstGeom>
        </p:spPr>
      </p:pic>
      <p:pic>
        <p:nvPicPr>
          <p:cNvPr id="11" name="Picture 10">
            <a:extLst>
              <a:ext uri="{FF2B5EF4-FFF2-40B4-BE49-F238E27FC236}">
                <a16:creationId xmlns:a16="http://schemas.microsoft.com/office/drawing/2014/main" id="{4AF83AF2-A402-1E88-B393-4F13B1F7F751}"/>
              </a:ext>
            </a:extLst>
          </p:cNvPr>
          <p:cNvPicPr>
            <a:picLocks noChangeAspect="1"/>
          </p:cNvPicPr>
          <p:nvPr/>
        </p:nvPicPr>
        <p:blipFill>
          <a:blip r:embed="rId4"/>
          <a:stretch>
            <a:fillRect/>
          </a:stretch>
        </p:blipFill>
        <p:spPr>
          <a:xfrm>
            <a:off x="5516351" y="0"/>
            <a:ext cx="3586162" cy="2893555"/>
          </a:xfrm>
          <a:prstGeom prst="rect">
            <a:avLst/>
          </a:prstGeom>
        </p:spPr>
      </p:pic>
    </p:spTree>
    <p:extLst>
      <p:ext uri="{BB962C8B-B14F-4D97-AF65-F5344CB8AC3E}">
        <p14:creationId xmlns:p14="http://schemas.microsoft.com/office/powerpoint/2010/main" val="1162557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E6F37AE-DDF6-B42F-78FD-729F341EEEF2}"/>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52462A1-9BA5-66F8-25A4-15E73D771CB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26D8794-8E41-0F7A-25C0-E9EB1DB6502C}"/>
              </a:ext>
            </a:extLst>
          </p:cNvPr>
          <p:cNvSpPr>
            <a:spLocks noGrp="1"/>
          </p:cNvSpPr>
          <p:nvPr>
            <p:ph type="sldNum" sz="quarter" idx="12"/>
          </p:nvPr>
        </p:nvSpPr>
        <p:spPr/>
        <p:txBody>
          <a:bodyPr/>
          <a:lstStyle/>
          <a:p>
            <a:fld id="{BB2CE0DE-867F-455F-B20B-96D381B4AB71}" type="slidenum">
              <a:rPr lang="en-US" smtClean="0"/>
              <a:t>52</a:t>
            </a:fld>
            <a:endParaRPr lang="en-US"/>
          </a:p>
        </p:txBody>
      </p:sp>
      <p:pic>
        <p:nvPicPr>
          <p:cNvPr id="7" name="Picture 6">
            <a:extLst>
              <a:ext uri="{FF2B5EF4-FFF2-40B4-BE49-F238E27FC236}">
                <a16:creationId xmlns:a16="http://schemas.microsoft.com/office/drawing/2014/main" id="{BCD593F4-68D9-94CF-349E-6F3D450EDBE6}"/>
              </a:ext>
            </a:extLst>
          </p:cNvPr>
          <p:cNvPicPr>
            <a:picLocks noChangeAspect="1"/>
          </p:cNvPicPr>
          <p:nvPr/>
        </p:nvPicPr>
        <p:blipFill>
          <a:blip r:embed="rId2"/>
          <a:stretch>
            <a:fillRect/>
          </a:stretch>
        </p:blipFill>
        <p:spPr>
          <a:xfrm>
            <a:off x="5536067" y="10886"/>
            <a:ext cx="3586162" cy="2893555"/>
          </a:xfrm>
          <a:prstGeom prst="rect">
            <a:avLst/>
          </a:prstGeom>
        </p:spPr>
      </p:pic>
      <p:pic>
        <p:nvPicPr>
          <p:cNvPr id="8" name="Picture 7">
            <a:extLst>
              <a:ext uri="{FF2B5EF4-FFF2-40B4-BE49-F238E27FC236}">
                <a16:creationId xmlns:a16="http://schemas.microsoft.com/office/drawing/2014/main" id="{407C36BF-20E1-F158-7649-A38D425ADAED}"/>
              </a:ext>
            </a:extLst>
          </p:cNvPr>
          <p:cNvPicPr>
            <a:picLocks noChangeAspect="1"/>
          </p:cNvPicPr>
          <p:nvPr/>
        </p:nvPicPr>
        <p:blipFill>
          <a:blip r:embed="rId3"/>
          <a:srcRect b="44550"/>
          <a:stretch/>
        </p:blipFill>
        <p:spPr>
          <a:xfrm>
            <a:off x="327253" y="1219201"/>
            <a:ext cx="4724400" cy="990600"/>
          </a:xfrm>
          <a:prstGeom prst="rect">
            <a:avLst/>
          </a:prstGeom>
        </p:spPr>
      </p:pic>
      <p:pic>
        <p:nvPicPr>
          <p:cNvPr id="9" name="Content Placeholder 12">
            <a:extLst>
              <a:ext uri="{FF2B5EF4-FFF2-40B4-BE49-F238E27FC236}">
                <a16:creationId xmlns:a16="http://schemas.microsoft.com/office/drawing/2014/main" id="{7059A230-46AA-DE1C-8DE3-B67FCCF3ECC3}"/>
              </a:ext>
            </a:extLst>
          </p:cNvPr>
          <p:cNvPicPr>
            <a:picLocks noChangeAspect="1"/>
          </p:cNvPicPr>
          <p:nvPr/>
        </p:nvPicPr>
        <p:blipFill>
          <a:blip r:embed="rId4"/>
          <a:stretch>
            <a:fillRect/>
          </a:stretch>
        </p:blipFill>
        <p:spPr bwMode="auto">
          <a:xfrm>
            <a:off x="327253" y="404297"/>
            <a:ext cx="4315427" cy="46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1F0986E-D449-3A48-BBCB-1ABB2426EDBB}"/>
              </a:ext>
            </a:extLst>
          </p:cNvPr>
          <p:cNvPicPr>
            <a:picLocks noChangeAspect="1"/>
          </p:cNvPicPr>
          <p:nvPr/>
        </p:nvPicPr>
        <p:blipFill>
          <a:blip r:embed="rId5"/>
          <a:stretch>
            <a:fillRect/>
          </a:stretch>
        </p:blipFill>
        <p:spPr>
          <a:xfrm>
            <a:off x="466428" y="4105737"/>
            <a:ext cx="4248743" cy="1600423"/>
          </a:xfrm>
          <a:prstGeom prst="rect">
            <a:avLst/>
          </a:prstGeom>
        </p:spPr>
      </p:pic>
      <p:pic>
        <p:nvPicPr>
          <p:cNvPr id="13" name="Picture 12">
            <a:extLst>
              <a:ext uri="{FF2B5EF4-FFF2-40B4-BE49-F238E27FC236}">
                <a16:creationId xmlns:a16="http://schemas.microsoft.com/office/drawing/2014/main" id="{7DD7378F-780C-E748-EE28-DF9F7092E7A0}"/>
              </a:ext>
            </a:extLst>
          </p:cNvPr>
          <p:cNvPicPr>
            <a:picLocks noChangeAspect="1"/>
          </p:cNvPicPr>
          <p:nvPr/>
        </p:nvPicPr>
        <p:blipFill>
          <a:blip r:embed="rId6"/>
          <a:stretch>
            <a:fillRect/>
          </a:stretch>
        </p:blipFill>
        <p:spPr>
          <a:xfrm>
            <a:off x="482076" y="2543245"/>
            <a:ext cx="4515480" cy="1228896"/>
          </a:xfrm>
          <a:prstGeom prst="rect">
            <a:avLst/>
          </a:prstGeom>
        </p:spPr>
      </p:pic>
      <p:sp>
        <p:nvSpPr>
          <p:cNvPr id="10" name="TextBox 9">
            <a:extLst>
              <a:ext uri="{FF2B5EF4-FFF2-40B4-BE49-F238E27FC236}">
                <a16:creationId xmlns:a16="http://schemas.microsoft.com/office/drawing/2014/main" id="{572CD153-D43C-4160-B0B1-03D67121EAE8}"/>
              </a:ext>
            </a:extLst>
          </p:cNvPr>
          <p:cNvSpPr txBox="1"/>
          <p:nvPr/>
        </p:nvSpPr>
        <p:spPr>
          <a:xfrm>
            <a:off x="5320114" y="3248921"/>
            <a:ext cx="3357458" cy="523220"/>
          </a:xfrm>
          <a:prstGeom prst="rect">
            <a:avLst/>
          </a:prstGeom>
          <a:noFill/>
        </p:spPr>
        <p:txBody>
          <a:bodyPr wrap="none" rtlCol="0">
            <a:spAutoFit/>
          </a:bodyPr>
          <a:lstStyle/>
          <a:p>
            <a:pPr algn="ctr"/>
            <a:r>
              <a:rPr lang="en-US" sz="1400" dirty="0"/>
              <a:t>Consider the following Formula for </a:t>
            </a:r>
          </a:p>
          <a:p>
            <a:pPr algn="ctr"/>
            <a:r>
              <a:rPr lang="en-US" sz="1400" dirty="0"/>
              <a:t>weight calculation</a:t>
            </a:r>
            <a:endParaRPr lang="en-IN" sz="1400" dirty="0"/>
          </a:p>
        </p:txBody>
      </p:sp>
      <p:pic>
        <p:nvPicPr>
          <p:cNvPr id="12" name="Picture 11">
            <a:extLst>
              <a:ext uri="{FF2B5EF4-FFF2-40B4-BE49-F238E27FC236}">
                <a16:creationId xmlns:a16="http://schemas.microsoft.com/office/drawing/2014/main" id="{2FCCBD70-7B0B-4A59-A770-914489D9696D}"/>
              </a:ext>
            </a:extLst>
          </p:cNvPr>
          <p:cNvPicPr>
            <a:picLocks noChangeAspect="1"/>
          </p:cNvPicPr>
          <p:nvPr/>
        </p:nvPicPr>
        <p:blipFill>
          <a:blip r:embed="rId7"/>
          <a:stretch>
            <a:fillRect/>
          </a:stretch>
        </p:blipFill>
        <p:spPr>
          <a:xfrm>
            <a:off x="5885187" y="3852310"/>
            <a:ext cx="2381067" cy="674406"/>
          </a:xfrm>
          <a:prstGeom prst="rect">
            <a:avLst/>
          </a:prstGeom>
        </p:spPr>
      </p:pic>
    </p:spTree>
    <p:extLst>
      <p:ext uri="{BB962C8B-B14F-4D97-AF65-F5344CB8AC3E}">
        <p14:creationId xmlns:p14="http://schemas.microsoft.com/office/powerpoint/2010/main" val="248436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F7293AC-F9D5-B439-9AAB-2E81C2DE41B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0E60310-263E-C209-CAEC-EA954089D07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927DB74-2C09-7819-DBB5-FDD3E5E8551E}"/>
              </a:ext>
            </a:extLst>
          </p:cNvPr>
          <p:cNvSpPr>
            <a:spLocks noGrp="1"/>
          </p:cNvSpPr>
          <p:nvPr>
            <p:ph type="sldNum" sz="quarter" idx="12"/>
          </p:nvPr>
        </p:nvSpPr>
        <p:spPr/>
        <p:txBody>
          <a:bodyPr/>
          <a:lstStyle/>
          <a:p>
            <a:fld id="{BB2CE0DE-867F-455F-B20B-96D381B4AB71}" type="slidenum">
              <a:rPr lang="en-US" smtClean="0"/>
              <a:t>53</a:t>
            </a:fld>
            <a:endParaRPr lang="en-US"/>
          </a:p>
        </p:txBody>
      </p:sp>
      <p:pic>
        <p:nvPicPr>
          <p:cNvPr id="8" name="Picture 7">
            <a:extLst>
              <a:ext uri="{FF2B5EF4-FFF2-40B4-BE49-F238E27FC236}">
                <a16:creationId xmlns:a16="http://schemas.microsoft.com/office/drawing/2014/main" id="{239C3C8C-8D2A-DB56-0EB6-D3D097A0A11E}"/>
              </a:ext>
            </a:extLst>
          </p:cNvPr>
          <p:cNvPicPr>
            <a:picLocks noChangeAspect="1"/>
          </p:cNvPicPr>
          <p:nvPr/>
        </p:nvPicPr>
        <p:blipFill>
          <a:blip r:embed="rId2"/>
          <a:stretch>
            <a:fillRect/>
          </a:stretch>
        </p:blipFill>
        <p:spPr>
          <a:xfrm>
            <a:off x="152400" y="21772"/>
            <a:ext cx="5277587" cy="3019846"/>
          </a:xfrm>
          <a:prstGeom prst="rect">
            <a:avLst/>
          </a:prstGeom>
        </p:spPr>
      </p:pic>
      <p:pic>
        <p:nvPicPr>
          <p:cNvPr id="9" name="Picture 8">
            <a:extLst>
              <a:ext uri="{FF2B5EF4-FFF2-40B4-BE49-F238E27FC236}">
                <a16:creationId xmlns:a16="http://schemas.microsoft.com/office/drawing/2014/main" id="{C0F7ACEC-BBBC-937E-FDF6-920628B1CEB9}"/>
              </a:ext>
            </a:extLst>
          </p:cNvPr>
          <p:cNvPicPr>
            <a:picLocks noChangeAspect="1"/>
          </p:cNvPicPr>
          <p:nvPr/>
        </p:nvPicPr>
        <p:blipFill>
          <a:blip r:embed="rId3"/>
          <a:stretch>
            <a:fillRect/>
          </a:stretch>
        </p:blipFill>
        <p:spPr>
          <a:xfrm>
            <a:off x="5539129" y="0"/>
            <a:ext cx="3586162" cy="2893555"/>
          </a:xfrm>
          <a:prstGeom prst="rect">
            <a:avLst/>
          </a:prstGeom>
        </p:spPr>
      </p:pic>
    </p:spTree>
    <p:extLst>
      <p:ext uri="{BB962C8B-B14F-4D97-AF65-F5344CB8AC3E}">
        <p14:creationId xmlns:p14="http://schemas.microsoft.com/office/powerpoint/2010/main" val="316452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4E88-04EC-F223-F89A-B126ADD1A138}"/>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91C4C6F-25A3-394D-9B27-873E4DC476FC}"/>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18837EB-586B-81D8-131E-52187F93E1B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2075ADC-C176-5F6B-A1E3-6685E7AFF426}"/>
              </a:ext>
            </a:extLst>
          </p:cNvPr>
          <p:cNvSpPr>
            <a:spLocks noGrp="1"/>
          </p:cNvSpPr>
          <p:nvPr>
            <p:ph type="sldNum" sz="quarter" idx="12"/>
          </p:nvPr>
        </p:nvSpPr>
        <p:spPr/>
        <p:txBody>
          <a:bodyPr/>
          <a:lstStyle/>
          <a:p>
            <a:fld id="{BB2CE0DE-867F-455F-B20B-96D381B4AB71}" type="slidenum">
              <a:rPr lang="en-US" smtClean="0"/>
              <a:t>54</a:t>
            </a:fld>
            <a:endParaRPr lang="en-US"/>
          </a:p>
        </p:txBody>
      </p:sp>
      <p:pic>
        <p:nvPicPr>
          <p:cNvPr id="8" name="Picture 7">
            <a:extLst>
              <a:ext uri="{FF2B5EF4-FFF2-40B4-BE49-F238E27FC236}">
                <a16:creationId xmlns:a16="http://schemas.microsoft.com/office/drawing/2014/main" id="{F00D75B7-0B98-BA71-7E2C-B9261BA72827}"/>
              </a:ext>
            </a:extLst>
          </p:cNvPr>
          <p:cNvPicPr>
            <a:picLocks noChangeAspect="1"/>
          </p:cNvPicPr>
          <p:nvPr/>
        </p:nvPicPr>
        <p:blipFill>
          <a:blip r:embed="rId2"/>
          <a:stretch>
            <a:fillRect/>
          </a:stretch>
        </p:blipFill>
        <p:spPr>
          <a:xfrm>
            <a:off x="152400" y="21772"/>
            <a:ext cx="5277587" cy="3019846"/>
          </a:xfrm>
          <a:prstGeom prst="rect">
            <a:avLst/>
          </a:prstGeom>
        </p:spPr>
      </p:pic>
      <p:pic>
        <p:nvPicPr>
          <p:cNvPr id="9" name="Picture 8">
            <a:extLst>
              <a:ext uri="{FF2B5EF4-FFF2-40B4-BE49-F238E27FC236}">
                <a16:creationId xmlns:a16="http://schemas.microsoft.com/office/drawing/2014/main" id="{BEB5CD0D-D574-8068-1C82-18E12EBF709D}"/>
              </a:ext>
            </a:extLst>
          </p:cNvPr>
          <p:cNvPicPr>
            <a:picLocks noChangeAspect="1"/>
          </p:cNvPicPr>
          <p:nvPr/>
        </p:nvPicPr>
        <p:blipFill>
          <a:blip r:embed="rId3"/>
          <a:stretch>
            <a:fillRect/>
          </a:stretch>
        </p:blipFill>
        <p:spPr>
          <a:xfrm>
            <a:off x="5539129" y="0"/>
            <a:ext cx="3586162" cy="2893555"/>
          </a:xfrm>
          <a:prstGeom prst="rect">
            <a:avLst/>
          </a:prstGeom>
        </p:spPr>
      </p:pic>
      <p:pic>
        <p:nvPicPr>
          <p:cNvPr id="11" name="Picture 10">
            <a:extLst>
              <a:ext uri="{FF2B5EF4-FFF2-40B4-BE49-F238E27FC236}">
                <a16:creationId xmlns:a16="http://schemas.microsoft.com/office/drawing/2014/main" id="{047B483E-5178-395C-DC34-32839EFCB5FF}"/>
              </a:ext>
            </a:extLst>
          </p:cNvPr>
          <p:cNvPicPr>
            <a:picLocks noChangeAspect="1"/>
          </p:cNvPicPr>
          <p:nvPr/>
        </p:nvPicPr>
        <p:blipFill>
          <a:blip r:embed="rId4"/>
          <a:stretch>
            <a:fillRect/>
          </a:stretch>
        </p:blipFill>
        <p:spPr>
          <a:xfrm>
            <a:off x="174170" y="3346418"/>
            <a:ext cx="6035413" cy="1225582"/>
          </a:xfrm>
          <a:prstGeom prst="rect">
            <a:avLst/>
          </a:prstGeom>
        </p:spPr>
      </p:pic>
      <p:pic>
        <p:nvPicPr>
          <p:cNvPr id="10" name="Picture 9">
            <a:extLst>
              <a:ext uri="{FF2B5EF4-FFF2-40B4-BE49-F238E27FC236}">
                <a16:creationId xmlns:a16="http://schemas.microsoft.com/office/drawing/2014/main" id="{97BC29D1-6530-C0F0-D0C9-19EB1CC3E867}"/>
              </a:ext>
            </a:extLst>
          </p:cNvPr>
          <p:cNvPicPr>
            <a:picLocks noChangeAspect="1"/>
          </p:cNvPicPr>
          <p:nvPr/>
        </p:nvPicPr>
        <p:blipFill>
          <a:blip r:embed="rId5"/>
          <a:stretch>
            <a:fillRect/>
          </a:stretch>
        </p:blipFill>
        <p:spPr>
          <a:xfrm>
            <a:off x="6400800" y="3346418"/>
            <a:ext cx="2438400" cy="431717"/>
          </a:xfrm>
          <a:prstGeom prst="rect">
            <a:avLst/>
          </a:prstGeom>
        </p:spPr>
      </p:pic>
    </p:spTree>
    <p:extLst>
      <p:ext uri="{BB962C8B-B14F-4D97-AF65-F5344CB8AC3E}">
        <p14:creationId xmlns:p14="http://schemas.microsoft.com/office/powerpoint/2010/main" val="995714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28916-AC95-EB53-C289-6ABEA516C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9CB5E5-6B4B-9DAB-BCA0-A3D3AE6B35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EC436C-C80B-378E-3E96-DC4B78DCE4D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1D10AC5-4572-3A08-6220-3EAE477C1892}"/>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50DCBCE7-A256-8EA8-361E-9988D9D700E3}"/>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7C52D650-94B2-58C5-2F39-9B0EF2CD049C}"/>
              </a:ext>
            </a:extLst>
          </p:cNvPr>
          <p:cNvSpPr>
            <a:spLocks noGrp="1"/>
          </p:cNvSpPr>
          <p:nvPr>
            <p:ph type="sldNum" sz="quarter" idx="12"/>
          </p:nvPr>
        </p:nvSpPr>
        <p:spPr/>
        <p:txBody>
          <a:bodyPr/>
          <a:lstStyle/>
          <a:p>
            <a:fld id="{BB2CE0DE-867F-455F-B20B-96D381B4AB71}" type="slidenum">
              <a:rPr lang="en-US" smtClean="0"/>
              <a:t>55</a:t>
            </a:fld>
            <a:endParaRPr lang="en-US"/>
          </a:p>
        </p:txBody>
      </p:sp>
      <p:pic>
        <p:nvPicPr>
          <p:cNvPr id="8" name="Picture 7">
            <a:extLst>
              <a:ext uri="{FF2B5EF4-FFF2-40B4-BE49-F238E27FC236}">
                <a16:creationId xmlns:a16="http://schemas.microsoft.com/office/drawing/2014/main" id="{5323AAED-A251-7974-1E5C-FF2511A4CB3F}"/>
              </a:ext>
            </a:extLst>
          </p:cNvPr>
          <p:cNvPicPr>
            <a:picLocks noChangeAspect="1"/>
          </p:cNvPicPr>
          <p:nvPr/>
        </p:nvPicPr>
        <p:blipFill>
          <a:blip r:embed="rId2"/>
          <a:stretch>
            <a:fillRect/>
          </a:stretch>
        </p:blipFill>
        <p:spPr>
          <a:xfrm>
            <a:off x="152400" y="21772"/>
            <a:ext cx="5277587" cy="3019846"/>
          </a:xfrm>
          <a:prstGeom prst="rect">
            <a:avLst/>
          </a:prstGeom>
        </p:spPr>
      </p:pic>
      <p:pic>
        <p:nvPicPr>
          <p:cNvPr id="9" name="Picture 8">
            <a:extLst>
              <a:ext uri="{FF2B5EF4-FFF2-40B4-BE49-F238E27FC236}">
                <a16:creationId xmlns:a16="http://schemas.microsoft.com/office/drawing/2014/main" id="{DD181388-BB53-1B79-D041-28BFB1E8EF17}"/>
              </a:ext>
            </a:extLst>
          </p:cNvPr>
          <p:cNvPicPr>
            <a:picLocks noChangeAspect="1"/>
          </p:cNvPicPr>
          <p:nvPr/>
        </p:nvPicPr>
        <p:blipFill>
          <a:blip r:embed="rId3"/>
          <a:stretch>
            <a:fillRect/>
          </a:stretch>
        </p:blipFill>
        <p:spPr>
          <a:xfrm>
            <a:off x="5539129" y="0"/>
            <a:ext cx="3586162" cy="2893555"/>
          </a:xfrm>
          <a:prstGeom prst="rect">
            <a:avLst/>
          </a:prstGeom>
        </p:spPr>
      </p:pic>
      <p:pic>
        <p:nvPicPr>
          <p:cNvPr id="11" name="Picture 10">
            <a:extLst>
              <a:ext uri="{FF2B5EF4-FFF2-40B4-BE49-F238E27FC236}">
                <a16:creationId xmlns:a16="http://schemas.microsoft.com/office/drawing/2014/main" id="{1AC43220-75B6-92B8-37D3-D02B0EF886AD}"/>
              </a:ext>
            </a:extLst>
          </p:cNvPr>
          <p:cNvPicPr>
            <a:picLocks noChangeAspect="1"/>
          </p:cNvPicPr>
          <p:nvPr/>
        </p:nvPicPr>
        <p:blipFill>
          <a:blip r:embed="rId4"/>
          <a:stretch>
            <a:fillRect/>
          </a:stretch>
        </p:blipFill>
        <p:spPr>
          <a:xfrm>
            <a:off x="174170" y="3346418"/>
            <a:ext cx="6035413" cy="1225582"/>
          </a:xfrm>
          <a:prstGeom prst="rect">
            <a:avLst/>
          </a:prstGeom>
        </p:spPr>
      </p:pic>
      <p:pic>
        <p:nvPicPr>
          <p:cNvPr id="13" name="Picture 12">
            <a:extLst>
              <a:ext uri="{FF2B5EF4-FFF2-40B4-BE49-F238E27FC236}">
                <a16:creationId xmlns:a16="http://schemas.microsoft.com/office/drawing/2014/main" id="{AA2E7517-40F1-DA72-08BF-4478DEC4918B}"/>
              </a:ext>
            </a:extLst>
          </p:cNvPr>
          <p:cNvPicPr>
            <a:picLocks noChangeAspect="1"/>
          </p:cNvPicPr>
          <p:nvPr/>
        </p:nvPicPr>
        <p:blipFill>
          <a:blip r:embed="rId5"/>
          <a:stretch>
            <a:fillRect/>
          </a:stretch>
        </p:blipFill>
        <p:spPr>
          <a:xfrm>
            <a:off x="414171" y="4876800"/>
            <a:ext cx="3881009" cy="685800"/>
          </a:xfrm>
          <a:prstGeom prst="rect">
            <a:avLst/>
          </a:prstGeom>
        </p:spPr>
      </p:pic>
      <p:pic>
        <p:nvPicPr>
          <p:cNvPr id="10" name="Picture 9">
            <a:extLst>
              <a:ext uri="{FF2B5EF4-FFF2-40B4-BE49-F238E27FC236}">
                <a16:creationId xmlns:a16="http://schemas.microsoft.com/office/drawing/2014/main" id="{03D6D542-C830-6747-4D55-A41B226B3653}"/>
              </a:ext>
            </a:extLst>
          </p:cNvPr>
          <p:cNvPicPr>
            <a:picLocks noChangeAspect="1"/>
          </p:cNvPicPr>
          <p:nvPr/>
        </p:nvPicPr>
        <p:blipFill>
          <a:blip r:embed="rId6"/>
          <a:stretch>
            <a:fillRect/>
          </a:stretch>
        </p:blipFill>
        <p:spPr>
          <a:xfrm>
            <a:off x="6531429" y="3183665"/>
            <a:ext cx="2387863" cy="422769"/>
          </a:xfrm>
          <a:prstGeom prst="rect">
            <a:avLst/>
          </a:prstGeom>
        </p:spPr>
      </p:pic>
    </p:spTree>
    <p:extLst>
      <p:ext uri="{BB962C8B-B14F-4D97-AF65-F5344CB8AC3E}">
        <p14:creationId xmlns:p14="http://schemas.microsoft.com/office/powerpoint/2010/main" val="3924771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F54C-4018-233B-1702-3B9746EC9451}"/>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959D737E-AC93-6E93-272E-0F241A4D0F40}"/>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B4F3319-312E-55D9-78F7-5415A492E86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5551524-C41A-E5EC-5499-000C878BAF1F}"/>
              </a:ext>
            </a:extLst>
          </p:cNvPr>
          <p:cNvSpPr>
            <a:spLocks noGrp="1"/>
          </p:cNvSpPr>
          <p:nvPr>
            <p:ph type="sldNum" sz="quarter" idx="12"/>
          </p:nvPr>
        </p:nvSpPr>
        <p:spPr/>
        <p:txBody>
          <a:bodyPr/>
          <a:lstStyle/>
          <a:p>
            <a:fld id="{BB2CE0DE-867F-455F-B20B-96D381B4AB71}" type="slidenum">
              <a:rPr lang="en-US" smtClean="0"/>
              <a:t>56</a:t>
            </a:fld>
            <a:endParaRPr lang="en-US"/>
          </a:p>
        </p:txBody>
      </p:sp>
      <p:pic>
        <p:nvPicPr>
          <p:cNvPr id="7" name="Picture 6">
            <a:extLst>
              <a:ext uri="{FF2B5EF4-FFF2-40B4-BE49-F238E27FC236}">
                <a16:creationId xmlns:a16="http://schemas.microsoft.com/office/drawing/2014/main" id="{8BB12036-065A-8F95-AB64-B5C21FC32BB5}"/>
              </a:ext>
            </a:extLst>
          </p:cNvPr>
          <p:cNvPicPr>
            <a:picLocks noChangeAspect="1"/>
          </p:cNvPicPr>
          <p:nvPr/>
        </p:nvPicPr>
        <p:blipFill>
          <a:blip r:embed="rId2"/>
          <a:stretch>
            <a:fillRect/>
          </a:stretch>
        </p:blipFill>
        <p:spPr>
          <a:xfrm>
            <a:off x="5557838" y="0"/>
            <a:ext cx="3586162" cy="2893555"/>
          </a:xfrm>
          <a:prstGeom prst="rect">
            <a:avLst/>
          </a:prstGeom>
        </p:spPr>
      </p:pic>
      <p:pic>
        <p:nvPicPr>
          <p:cNvPr id="9" name="Picture 8">
            <a:extLst>
              <a:ext uri="{FF2B5EF4-FFF2-40B4-BE49-F238E27FC236}">
                <a16:creationId xmlns:a16="http://schemas.microsoft.com/office/drawing/2014/main" id="{D7D57668-E69E-23EB-216D-EB031F1C61A3}"/>
              </a:ext>
            </a:extLst>
          </p:cNvPr>
          <p:cNvPicPr>
            <a:picLocks noChangeAspect="1"/>
          </p:cNvPicPr>
          <p:nvPr/>
        </p:nvPicPr>
        <p:blipFill>
          <a:blip r:embed="rId3"/>
          <a:stretch>
            <a:fillRect/>
          </a:stretch>
        </p:blipFill>
        <p:spPr>
          <a:xfrm>
            <a:off x="17236" y="218978"/>
            <a:ext cx="5344271" cy="1390844"/>
          </a:xfrm>
          <a:prstGeom prst="rect">
            <a:avLst/>
          </a:prstGeom>
        </p:spPr>
      </p:pic>
    </p:spTree>
    <p:extLst>
      <p:ext uri="{BB962C8B-B14F-4D97-AF65-F5344CB8AC3E}">
        <p14:creationId xmlns:p14="http://schemas.microsoft.com/office/powerpoint/2010/main" val="3330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FD20E-AC5F-105D-540B-43EE9839C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9E34E-38B4-B972-96D6-EB7D8783E60D}"/>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AE58DB5D-6AD4-90F9-3030-166773A65A60}"/>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0AB50732-9F3A-AD06-F42F-DAEDF5CBA26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06F4F22-E942-334D-D8C8-9761967CBBE9}"/>
              </a:ext>
            </a:extLst>
          </p:cNvPr>
          <p:cNvSpPr>
            <a:spLocks noGrp="1"/>
          </p:cNvSpPr>
          <p:nvPr>
            <p:ph type="sldNum" sz="quarter" idx="12"/>
          </p:nvPr>
        </p:nvSpPr>
        <p:spPr/>
        <p:txBody>
          <a:bodyPr/>
          <a:lstStyle/>
          <a:p>
            <a:fld id="{BB2CE0DE-867F-455F-B20B-96D381B4AB71}" type="slidenum">
              <a:rPr lang="en-US" smtClean="0"/>
              <a:t>57</a:t>
            </a:fld>
            <a:endParaRPr lang="en-US"/>
          </a:p>
        </p:txBody>
      </p:sp>
      <p:pic>
        <p:nvPicPr>
          <p:cNvPr id="7" name="Picture 6">
            <a:extLst>
              <a:ext uri="{FF2B5EF4-FFF2-40B4-BE49-F238E27FC236}">
                <a16:creationId xmlns:a16="http://schemas.microsoft.com/office/drawing/2014/main" id="{55D915CC-466C-69FA-85DF-4B08BBA08028}"/>
              </a:ext>
            </a:extLst>
          </p:cNvPr>
          <p:cNvPicPr>
            <a:picLocks noChangeAspect="1"/>
          </p:cNvPicPr>
          <p:nvPr/>
        </p:nvPicPr>
        <p:blipFill>
          <a:blip r:embed="rId2"/>
          <a:stretch>
            <a:fillRect/>
          </a:stretch>
        </p:blipFill>
        <p:spPr>
          <a:xfrm>
            <a:off x="5557838" y="0"/>
            <a:ext cx="3586162" cy="2893555"/>
          </a:xfrm>
          <a:prstGeom prst="rect">
            <a:avLst/>
          </a:prstGeom>
        </p:spPr>
      </p:pic>
      <p:pic>
        <p:nvPicPr>
          <p:cNvPr id="9" name="Picture 8">
            <a:extLst>
              <a:ext uri="{FF2B5EF4-FFF2-40B4-BE49-F238E27FC236}">
                <a16:creationId xmlns:a16="http://schemas.microsoft.com/office/drawing/2014/main" id="{5F593AF4-68F3-D659-4893-B40BB59F8FCA}"/>
              </a:ext>
            </a:extLst>
          </p:cNvPr>
          <p:cNvPicPr>
            <a:picLocks noChangeAspect="1"/>
          </p:cNvPicPr>
          <p:nvPr/>
        </p:nvPicPr>
        <p:blipFill>
          <a:blip r:embed="rId3"/>
          <a:stretch>
            <a:fillRect/>
          </a:stretch>
        </p:blipFill>
        <p:spPr>
          <a:xfrm>
            <a:off x="17236" y="218978"/>
            <a:ext cx="5344271" cy="1390844"/>
          </a:xfrm>
          <a:prstGeom prst="rect">
            <a:avLst/>
          </a:prstGeom>
        </p:spPr>
      </p:pic>
      <p:pic>
        <p:nvPicPr>
          <p:cNvPr id="11" name="Picture 10">
            <a:extLst>
              <a:ext uri="{FF2B5EF4-FFF2-40B4-BE49-F238E27FC236}">
                <a16:creationId xmlns:a16="http://schemas.microsoft.com/office/drawing/2014/main" id="{D42DBEF3-224D-F951-A308-1C6A4D424A7E}"/>
              </a:ext>
            </a:extLst>
          </p:cNvPr>
          <p:cNvPicPr>
            <a:picLocks noChangeAspect="1"/>
          </p:cNvPicPr>
          <p:nvPr/>
        </p:nvPicPr>
        <p:blipFill>
          <a:blip r:embed="rId4"/>
          <a:stretch>
            <a:fillRect/>
          </a:stretch>
        </p:blipFill>
        <p:spPr>
          <a:xfrm>
            <a:off x="304800" y="1762222"/>
            <a:ext cx="4883704" cy="1057178"/>
          </a:xfrm>
          <a:prstGeom prst="rect">
            <a:avLst/>
          </a:prstGeom>
        </p:spPr>
      </p:pic>
      <p:pic>
        <p:nvPicPr>
          <p:cNvPr id="13" name="Picture 12">
            <a:extLst>
              <a:ext uri="{FF2B5EF4-FFF2-40B4-BE49-F238E27FC236}">
                <a16:creationId xmlns:a16="http://schemas.microsoft.com/office/drawing/2014/main" id="{F253C7A2-A3A5-4756-9914-351ED1A330EB}"/>
              </a:ext>
            </a:extLst>
          </p:cNvPr>
          <p:cNvPicPr>
            <a:picLocks noChangeAspect="1"/>
          </p:cNvPicPr>
          <p:nvPr/>
        </p:nvPicPr>
        <p:blipFill>
          <a:blip r:embed="rId5"/>
          <a:stretch>
            <a:fillRect/>
          </a:stretch>
        </p:blipFill>
        <p:spPr>
          <a:xfrm>
            <a:off x="457200" y="2990789"/>
            <a:ext cx="4757302" cy="1057178"/>
          </a:xfrm>
          <a:prstGeom prst="rect">
            <a:avLst/>
          </a:prstGeom>
        </p:spPr>
      </p:pic>
      <p:pic>
        <p:nvPicPr>
          <p:cNvPr id="19" name="Picture 18">
            <a:extLst>
              <a:ext uri="{FF2B5EF4-FFF2-40B4-BE49-F238E27FC236}">
                <a16:creationId xmlns:a16="http://schemas.microsoft.com/office/drawing/2014/main" id="{5D20EA0A-D5EA-F876-F589-CC5920241C16}"/>
              </a:ext>
            </a:extLst>
          </p:cNvPr>
          <p:cNvPicPr>
            <a:picLocks noChangeAspect="1"/>
          </p:cNvPicPr>
          <p:nvPr/>
        </p:nvPicPr>
        <p:blipFill>
          <a:blip r:embed="rId6"/>
          <a:stretch>
            <a:fillRect/>
          </a:stretch>
        </p:blipFill>
        <p:spPr>
          <a:xfrm>
            <a:off x="6083211" y="3033860"/>
            <a:ext cx="2636246" cy="466745"/>
          </a:xfrm>
          <a:prstGeom prst="rect">
            <a:avLst/>
          </a:prstGeom>
        </p:spPr>
      </p:pic>
      <p:pic>
        <p:nvPicPr>
          <p:cNvPr id="20" name="Picture 19">
            <a:extLst>
              <a:ext uri="{FF2B5EF4-FFF2-40B4-BE49-F238E27FC236}">
                <a16:creationId xmlns:a16="http://schemas.microsoft.com/office/drawing/2014/main" id="{7E40D5B1-DA72-7D59-29DD-3DD72AF19BEA}"/>
              </a:ext>
            </a:extLst>
          </p:cNvPr>
          <p:cNvPicPr>
            <a:picLocks noChangeAspect="1"/>
          </p:cNvPicPr>
          <p:nvPr/>
        </p:nvPicPr>
        <p:blipFill>
          <a:blip r:embed="rId7"/>
          <a:stretch>
            <a:fillRect/>
          </a:stretch>
        </p:blipFill>
        <p:spPr>
          <a:xfrm>
            <a:off x="6477000" y="5504399"/>
            <a:ext cx="2405229" cy="425020"/>
          </a:xfrm>
          <a:prstGeom prst="rect">
            <a:avLst/>
          </a:prstGeom>
        </p:spPr>
      </p:pic>
    </p:spTree>
    <p:extLst>
      <p:ext uri="{BB962C8B-B14F-4D97-AF65-F5344CB8AC3E}">
        <p14:creationId xmlns:p14="http://schemas.microsoft.com/office/powerpoint/2010/main" val="454953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F6F90-16DF-EF79-0BA2-5B917ED58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D59E7-EC6F-57DD-4212-D481C8E59B4F}"/>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3446A61B-555A-2EC5-F6F7-C956E969318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0BDB11B-7EE0-5A4F-A760-4FEA8CCEDB4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6E02369-B8D8-455B-2D89-51AF53E31AA0}"/>
              </a:ext>
            </a:extLst>
          </p:cNvPr>
          <p:cNvSpPr>
            <a:spLocks noGrp="1"/>
          </p:cNvSpPr>
          <p:nvPr>
            <p:ph type="sldNum" sz="quarter" idx="12"/>
          </p:nvPr>
        </p:nvSpPr>
        <p:spPr/>
        <p:txBody>
          <a:bodyPr/>
          <a:lstStyle/>
          <a:p>
            <a:fld id="{BB2CE0DE-867F-455F-B20B-96D381B4AB71}" type="slidenum">
              <a:rPr lang="en-US" smtClean="0"/>
              <a:t>58</a:t>
            </a:fld>
            <a:endParaRPr lang="en-US"/>
          </a:p>
        </p:txBody>
      </p:sp>
      <p:pic>
        <p:nvPicPr>
          <p:cNvPr id="7" name="Picture 6">
            <a:extLst>
              <a:ext uri="{FF2B5EF4-FFF2-40B4-BE49-F238E27FC236}">
                <a16:creationId xmlns:a16="http://schemas.microsoft.com/office/drawing/2014/main" id="{07525C4D-B217-D7F6-A763-F636D3861BC5}"/>
              </a:ext>
            </a:extLst>
          </p:cNvPr>
          <p:cNvPicPr>
            <a:picLocks noChangeAspect="1"/>
          </p:cNvPicPr>
          <p:nvPr/>
        </p:nvPicPr>
        <p:blipFill>
          <a:blip r:embed="rId2"/>
          <a:stretch>
            <a:fillRect/>
          </a:stretch>
        </p:blipFill>
        <p:spPr>
          <a:xfrm>
            <a:off x="5557838" y="0"/>
            <a:ext cx="3586162" cy="2893555"/>
          </a:xfrm>
          <a:prstGeom prst="rect">
            <a:avLst/>
          </a:prstGeom>
        </p:spPr>
      </p:pic>
      <p:pic>
        <p:nvPicPr>
          <p:cNvPr id="9" name="Picture 8">
            <a:extLst>
              <a:ext uri="{FF2B5EF4-FFF2-40B4-BE49-F238E27FC236}">
                <a16:creationId xmlns:a16="http://schemas.microsoft.com/office/drawing/2014/main" id="{7F0EEE15-6B45-C09D-4804-9FC481EEA8A5}"/>
              </a:ext>
            </a:extLst>
          </p:cNvPr>
          <p:cNvPicPr>
            <a:picLocks noChangeAspect="1"/>
          </p:cNvPicPr>
          <p:nvPr/>
        </p:nvPicPr>
        <p:blipFill>
          <a:blip r:embed="rId3"/>
          <a:stretch>
            <a:fillRect/>
          </a:stretch>
        </p:blipFill>
        <p:spPr>
          <a:xfrm>
            <a:off x="17236" y="218978"/>
            <a:ext cx="5344271" cy="1390844"/>
          </a:xfrm>
          <a:prstGeom prst="rect">
            <a:avLst/>
          </a:prstGeom>
        </p:spPr>
      </p:pic>
      <p:pic>
        <p:nvPicPr>
          <p:cNvPr id="11" name="Picture 10">
            <a:extLst>
              <a:ext uri="{FF2B5EF4-FFF2-40B4-BE49-F238E27FC236}">
                <a16:creationId xmlns:a16="http://schemas.microsoft.com/office/drawing/2014/main" id="{BFC31F0C-62B0-831C-3D4F-BDFADE79628D}"/>
              </a:ext>
            </a:extLst>
          </p:cNvPr>
          <p:cNvPicPr>
            <a:picLocks noChangeAspect="1"/>
          </p:cNvPicPr>
          <p:nvPr/>
        </p:nvPicPr>
        <p:blipFill>
          <a:blip r:embed="rId4"/>
          <a:stretch>
            <a:fillRect/>
          </a:stretch>
        </p:blipFill>
        <p:spPr>
          <a:xfrm>
            <a:off x="304800" y="1762222"/>
            <a:ext cx="4883704" cy="1057178"/>
          </a:xfrm>
          <a:prstGeom prst="rect">
            <a:avLst/>
          </a:prstGeom>
        </p:spPr>
      </p:pic>
      <p:pic>
        <p:nvPicPr>
          <p:cNvPr id="13" name="Picture 12">
            <a:extLst>
              <a:ext uri="{FF2B5EF4-FFF2-40B4-BE49-F238E27FC236}">
                <a16:creationId xmlns:a16="http://schemas.microsoft.com/office/drawing/2014/main" id="{BDE73FAE-F719-FCCE-5810-F9193E906949}"/>
              </a:ext>
            </a:extLst>
          </p:cNvPr>
          <p:cNvPicPr>
            <a:picLocks noChangeAspect="1"/>
          </p:cNvPicPr>
          <p:nvPr/>
        </p:nvPicPr>
        <p:blipFill>
          <a:blip r:embed="rId5"/>
          <a:stretch>
            <a:fillRect/>
          </a:stretch>
        </p:blipFill>
        <p:spPr>
          <a:xfrm>
            <a:off x="457200" y="2990789"/>
            <a:ext cx="4757302" cy="1057178"/>
          </a:xfrm>
          <a:prstGeom prst="rect">
            <a:avLst/>
          </a:prstGeom>
        </p:spPr>
      </p:pic>
      <p:pic>
        <p:nvPicPr>
          <p:cNvPr id="15" name="Picture 14">
            <a:extLst>
              <a:ext uri="{FF2B5EF4-FFF2-40B4-BE49-F238E27FC236}">
                <a16:creationId xmlns:a16="http://schemas.microsoft.com/office/drawing/2014/main" id="{DB311BF6-8ED2-17E0-D80C-00751AB4417A}"/>
              </a:ext>
            </a:extLst>
          </p:cNvPr>
          <p:cNvPicPr>
            <a:picLocks noChangeAspect="1"/>
          </p:cNvPicPr>
          <p:nvPr/>
        </p:nvPicPr>
        <p:blipFill>
          <a:blip r:embed="rId6"/>
          <a:stretch>
            <a:fillRect/>
          </a:stretch>
        </p:blipFill>
        <p:spPr>
          <a:xfrm>
            <a:off x="211347" y="3962655"/>
            <a:ext cx="6766820" cy="1154412"/>
          </a:xfrm>
          <a:prstGeom prst="rect">
            <a:avLst/>
          </a:prstGeom>
        </p:spPr>
      </p:pic>
      <p:pic>
        <p:nvPicPr>
          <p:cNvPr id="17" name="Picture 16">
            <a:extLst>
              <a:ext uri="{FF2B5EF4-FFF2-40B4-BE49-F238E27FC236}">
                <a16:creationId xmlns:a16="http://schemas.microsoft.com/office/drawing/2014/main" id="{70DD22AD-F43D-94E5-31CA-5056B8CC5D3D}"/>
              </a:ext>
            </a:extLst>
          </p:cNvPr>
          <p:cNvPicPr>
            <a:picLocks noChangeAspect="1"/>
          </p:cNvPicPr>
          <p:nvPr/>
        </p:nvPicPr>
        <p:blipFill>
          <a:blip r:embed="rId7"/>
          <a:stretch>
            <a:fillRect/>
          </a:stretch>
        </p:blipFill>
        <p:spPr>
          <a:xfrm>
            <a:off x="419392" y="5117066"/>
            <a:ext cx="4609807" cy="1090237"/>
          </a:xfrm>
          <a:prstGeom prst="rect">
            <a:avLst/>
          </a:prstGeom>
        </p:spPr>
      </p:pic>
      <p:pic>
        <p:nvPicPr>
          <p:cNvPr id="19" name="Picture 18">
            <a:extLst>
              <a:ext uri="{FF2B5EF4-FFF2-40B4-BE49-F238E27FC236}">
                <a16:creationId xmlns:a16="http://schemas.microsoft.com/office/drawing/2014/main" id="{B1238150-3FA9-6CB9-512F-55240F829AEF}"/>
              </a:ext>
            </a:extLst>
          </p:cNvPr>
          <p:cNvPicPr>
            <a:picLocks noChangeAspect="1"/>
          </p:cNvPicPr>
          <p:nvPr/>
        </p:nvPicPr>
        <p:blipFill>
          <a:blip r:embed="rId8"/>
          <a:stretch>
            <a:fillRect/>
          </a:stretch>
        </p:blipFill>
        <p:spPr>
          <a:xfrm>
            <a:off x="6083211" y="3033860"/>
            <a:ext cx="2636246" cy="466745"/>
          </a:xfrm>
          <a:prstGeom prst="rect">
            <a:avLst/>
          </a:prstGeom>
        </p:spPr>
      </p:pic>
      <p:pic>
        <p:nvPicPr>
          <p:cNvPr id="20" name="Picture 19">
            <a:extLst>
              <a:ext uri="{FF2B5EF4-FFF2-40B4-BE49-F238E27FC236}">
                <a16:creationId xmlns:a16="http://schemas.microsoft.com/office/drawing/2014/main" id="{893EAB00-776A-91EE-5DDE-58D4E39425CB}"/>
              </a:ext>
            </a:extLst>
          </p:cNvPr>
          <p:cNvPicPr>
            <a:picLocks noChangeAspect="1"/>
          </p:cNvPicPr>
          <p:nvPr/>
        </p:nvPicPr>
        <p:blipFill>
          <a:blip r:embed="rId9"/>
          <a:stretch>
            <a:fillRect/>
          </a:stretch>
        </p:blipFill>
        <p:spPr>
          <a:xfrm>
            <a:off x="6477000" y="5504399"/>
            <a:ext cx="2405229" cy="425020"/>
          </a:xfrm>
          <a:prstGeom prst="rect">
            <a:avLst/>
          </a:prstGeom>
        </p:spPr>
      </p:pic>
    </p:spTree>
    <p:extLst>
      <p:ext uri="{BB962C8B-B14F-4D97-AF65-F5344CB8AC3E}">
        <p14:creationId xmlns:p14="http://schemas.microsoft.com/office/powerpoint/2010/main" val="3712659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46712-8679-F5AE-9FDE-1AE3B3519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7A7A6B-98D7-6208-FC17-071BA2E0A8ED}"/>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380E66E3-F456-6D2B-9E5C-4290FA0E70B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22DCEEE-286A-2B99-547E-118779C3230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0CC8BF5-C854-E8E2-DA52-616D885DD8CE}"/>
              </a:ext>
            </a:extLst>
          </p:cNvPr>
          <p:cNvSpPr>
            <a:spLocks noGrp="1"/>
          </p:cNvSpPr>
          <p:nvPr>
            <p:ph type="sldNum" sz="quarter" idx="12"/>
          </p:nvPr>
        </p:nvSpPr>
        <p:spPr/>
        <p:txBody>
          <a:bodyPr/>
          <a:lstStyle/>
          <a:p>
            <a:fld id="{BB2CE0DE-867F-455F-B20B-96D381B4AB71}" type="slidenum">
              <a:rPr lang="en-US" smtClean="0"/>
              <a:t>59</a:t>
            </a:fld>
            <a:endParaRPr lang="en-US"/>
          </a:p>
        </p:txBody>
      </p:sp>
      <p:pic>
        <p:nvPicPr>
          <p:cNvPr id="7" name="Picture 6">
            <a:extLst>
              <a:ext uri="{FF2B5EF4-FFF2-40B4-BE49-F238E27FC236}">
                <a16:creationId xmlns:a16="http://schemas.microsoft.com/office/drawing/2014/main" id="{D36BEFC2-5469-9858-5473-DC974233AE6E}"/>
              </a:ext>
            </a:extLst>
          </p:cNvPr>
          <p:cNvPicPr>
            <a:picLocks noChangeAspect="1"/>
          </p:cNvPicPr>
          <p:nvPr/>
        </p:nvPicPr>
        <p:blipFill>
          <a:blip r:embed="rId2"/>
          <a:stretch>
            <a:fillRect/>
          </a:stretch>
        </p:blipFill>
        <p:spPr>
          <a:xfrm>
            <a:off x="5557838" y="0"/>
            <a:ext cx="3586162" cy="2893555"/>
          </a:xfrm>
          <a:prstGeom prst="rect">
            <a:avLst/>
          </a:prstGeom>
        </p:spPr>
      </p:pic>
      <p:pic>
        <p:nvPicPr>
          <p:cNvPr id="9" name="Picture 8">
            <a:extLst>
              <a:ext uri="{FF2B5EF4-FFF2-40B4-BE49-F238E27FC236}">
                <a16:creationId xmlns:a16="http://schemas.microsoft.com/office/drawing/2014/main" id="{A1853DC8-3169-8D89-0D7F-58A8FE3A3163}"/>
              </a:ext>
            </a:extLst>
          </p:cNvPr>
          <p:cNvPicPr>
            <a:picLocks noChangeAspect="1"/>
          </p:cNvPicPr>
          <p:nvPr/>
        </p:nvPicPr>
        <p:blipFill>
          <a:blip r:embed="rId3"/>
          <a:stretch>
            <a:fillRect/>
          </a:stretch>
        </p:blipFill>
        <p:spPr>
          <a:xfrm>
            <a:off x="17236" y="218978"/>
            <a:ext cx="5344271" cy="1390844"/>
          </a:xfrm>
          <a:prstGeom prst="rect">
            <a:avLst/>
          </a:prstGeom>
        </p:spPr>
      </p:pic>
      <p:pic>
        <p:nvPicPr>
          <p:cNvPr id="11" name="Picture 10">
            <a:extLst>
              <a:ext uri="{FF2B5EF4-FFF2-40B4-BE49-F238E27FC236}">
                <a16:creationId xmlns:a16="http://schemas.microsoft.com/office/drawing/2014/main" id="{3F83CC2C-5025-8D2E-E7C9-AEC7657E9F91}"/>
              </a:ext>
            </a:extLst>
          </p:cNvPr>
          <p:cNvPicPr>
            <a:picLocks noChangeAspect="1"/>
          </p:cNvPicPr>
          <p:nvPr/>
        </p:nvPicPr>
        <p:blipFill>
          <a:blip r:embed="rId4"/>
          <a:stretch>
            <a:fillRect/>
          </a:stretch>
        </p:blipFill>
        <p:spPr>
          <a:xfrm>
            <a:off x="304800" y="1762222"/>
            <a:ext cx="4883704" cy="1057178"/>
          </a:xfrm>
          <a:prstGeom prst="rect">
            <a:avLst/>
          </a:prstGeom>
        </p:spPr>
      </p:pic>
      <p:pic>
        <p:nvPicPr>
          <p:cNvPr id="13" name="Picture 12">
            <a:extLst>
              <a:ext uri="{FF2B5EF4-FFF2-40B4-BE49-F238E27FC236}">
                <a16:creationId xmlns:a16="http://schemas.microsoft.com/office/drawing/2014/main" id="{C35DF416-5408-35C4-DE5F-90DD6EBA0A15}"/>
              </a:ext>
            </a:extLst>
          </p:cNvPr>
          <p:cNvPicPr>
            <a:picLocks noChangeAspect="1"/>
          </p:cNvPicPr>
          <p:nvPr/>
        </p:nvPicPr>
        <p:blipFill>
          <a:blip r:embed="rId5"/>
          <a:stretch>
            <a:fillRect/>
          </a:stretch>
        </p:blipFill>
        <p:spPr>
          <a:xfrm>
            <a:off x="457200" y="2990789"/>
            <a:ext cx="4757302" cy="1057178"/>
          </a:xfrm>
          <a:prstGeom prst="rect">
            <a:avLst/>
          </a:prstGeom>
        </p:spPr>
      </p:pic>
      <p:pic>
        <p:nvPicPr>
          <p:cNvPr id="15" name="Picture 14">
            <a:extLst>
              <a:ext uri="{FF2B5EF4-FFF2-40B4-BE49-F238E27FC236}">
                <a16:creationId xmlns:a16="http://schemas.microsoft.com/office/drawing/2014/main" id="{0C8EB3A0-D49E-7AC6-61BE-B8DE898BDC18}"/>
              </a:ext>
            </a:extLst>
          </p:cNvPr>
          <p:cNvPicPr>
            <a:picLocks noChangeAspect="1"/>
          </p:cNvPicPr>
          <p:nvPr/>
        </p:nvPicPr>
        <p:blipFill>
          <a:blip r:embed="rId6"/>
          <a:stretch>
            <a:fillRect/>
          </a:stretch>
        </p:blipFill>
        <p:spPr>
          <a:xfrm>
            <a:off x="211347" y="3962655"/>
            <a:ext cx="6766820" cy="1154412"/>
          </a:xfrm>
          <a:prstGeom prst="rect">
            <a:avLst/>
          </a:prstGeom>
        </p:spPr>
      </p:pic>
      <p:pic>
        <p:nvPicPr>
          <p:cNvPr id="17" name="Picture 16">
            <a:extLst>
              <a:ext uri="{FF2B5EF4-FFF2-40B4-BE49-F238E27FC236}">
                <a16:creationId xmlns:a16="http://schemas.microsoft.com/office/drawing/2014/main" id="{C14FEABF-B169-45D6-3E9F-31F56520E935}"/>
              </a:ext>
            </a:extLst>
          </p:cNvPr>
          <p:cNvPicPr>
            <a:picLocks noChangeAspect="1"/>
          </p:cNvPicPr>
          <p:nvPr/>
        </p:nvPicPr>
        <p:blipFill>
          <a:blip r:embed="rId7"/>
          <a:stretch>
            <a:fillRect/>
          </a:stretch>
        </p:blipFill>
        <p:spPr>
          <a:xfrm>
            <a:off x="419392" y="5117066"/>
            <a:ext cx="4609807" cy="1090237"/>
          </a:xfrm>
          <a:prstGeom prst="rect">
            <a:avLst/>
          </a:prstGeom>
        </p:spPr>
      </p:pic>
      <p:pic>
        <p:nvPicPr>
          <p:cNvPr id="19" name="Picture 18">
            <a:extLst>
              <a:ext uri="{FF2B5EF4-FFF2-40B4-BE49-F238E27FC236}">
                <a16:creationId xmlns:a16="http://schemas.microsoft.com/office/drawing/2014/main" id="{148FA4F9-6EB8-311F-9739-8F4C55ECFF4A}"/>
              </a:ext>
            </a:extLst>
          </p:cNvPr>
          <p:cNvPicPr>
            <a:picLocks noChangeAspect="1"/>
          </p:cNvPicPr>
          <p:nvPr/>
        </p:nvPicPr>
        <p:blipFill>
          <a:blip r:embed="rId8"/>
          <a:stretch>
            <a:fillRect/>
          </a:stretch>
        </p:blipFill>
        <p:spPr>
          <a:xfrm>
            <a:off x="6083211" y="3033860"/>
            <a:ext cx="2636246" cy="466745"/>
          </a:xfrm>
          <a:prstGeom prst="rect">
            <a:avLst/>
          </a:prstGeom>
        </p:spPr>
      </p:pic>
      <p:pic>
        <p:nvPicPr>
          <p:cNvPr id="20" name="Picture 19">
            <a:extLst>
              <a:ext uri="{FF2B5EF4-FFF2-40B4-BE49-F238E27FC236}">
                <a16:creationId xmlns:a16="http://schemas.microsoft.com/office/drawing/2014/main" id="{81D2D487-7FA0-2AA5-C512-5DFCA0A9A06B}"/>
              </a:ext>
            </a:extLst>
          </p:cNvPr>
          <p:cNvPicPr>
            <a:picLocks noChangeAspect="1"/>
          </p:cNvPicPr>
          <p:nvPr/>
        </p:nvPicPr>
        <p:blipFill>
          <a:blip r:embed="rId9"/>
          <a:stretch>
            <a:fillRect/>
          </a:stretch>
        </p:blipFill>
        <p:spPr>
          <a:xfrm>
            <a:off x="6477000" y="5504399"/>
            <a:ext cx="2405229" cy="425020"/>
          </a:xfrm>
          <a:prstGeom prst="rect">
            <a:avLst/>
          </a:prstGeom>
        </p:spPr>
      </p:pic>
    </p:spTree>
    <p:extLst>
      <p:ext uri="{BB962C8B-B14F-4D97-AF65-F5344CB8AC3E}">
        <p14:creationId xmlns:p14="http://schemas.microsoft.com/office/powerpoint/2010/main" val="422535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5E9D-DD35-CF2A-4412-88DABB481BBA}"/>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r>
              <a:rPr lang="en-IN" b="0" i="0" dirty="0">
                <a:solidFill>
                  <a:srgbClr val="161616"/>
                </a:solidFill>
                <a:effectLst/>
                <a:latin typeface="IBM Plex Sans" panose="020B0503050203000203" pitchFamily="34" charset="0"/>
              </a:rPr>
              <a:t>Types of Ensemble Learning Methods</a:t>
            </a:r>
            <a:endParaRPr lang="en-IN" dirty="0"/>
          </a:p>
        </p:txBody>
      </p:sp>
      <p:sp>
        <p:nvSpPr>
          <p:cNvPr id="3" name="Content Placeholder 2">
            <a:extLst>
              <a:ext uri="{FF2B5EF4-FFF2-40B4-BE49-F238E27FC236}">
                <a16:creationId xmlns:a16="http://schemas.microsoft.com/office/drawing/2014/main" id="{A94A064A-44B8-5899-D6D2-F8D1B53A5AFD}"/>
              </a:ext>
            </a:extLst>
          </p:cNvPr>
          <p:cNvSpPr>
            <a:spLocks noGrp="1"/>
          </p:cNvSpPr>
          <p:nvPr>
            <p:ph idx="1"/>
          </p:nvPr>
        </p:nvSpPr>
        <p:spPr/>
        <p:txBody>
          <a:bodyPr/>
          <a:lstStyle/>
          <a:p>
            <a:pPr marL="0" indent="0" algn="just">
              <a:buNone/>
            </a:pPr>
            <a:r>
              <a:rPr lang="en-US" sz="2000" dirty="0"/>
              <a:t>Literature widely categorizes ensemble learning methods in machine learning into two groups: </a:t>
            </a:r>
          </a:p>
          <a:p>
            <a:pPr marL="0" indent="0" algn="just">
              <a:buNone/>
            </a:pPr>
            <a:r>
              <a:rPr lang="en-US" sz="2000" dirty="0"/>
              <a:t>Parallel </a:t>
            </a:r>
          </a:p>
          <a:p>
            <a:pPr marL="0" indent="0" algn="just">
              <a:buNone/>
            </a:pPr>
            <a:r>
              <a:rPr lang="en-US" sz="2000" dirty="0"/>
              <a:t>Sequential.</a:t>
            </a:r>
          </a:p>
          <a:p>
            <a:pPr algn="just"/>
            <a:endParaRPr lang="en-US" sz="2000" dirty="0"/>
          </a:p>
          <a:p>
            <a:pPr algn="just"/>
            <a:r>
              <a:rPr lang="en-US" sz="2000" b="1" dirty="0"/>
              <a:t>Parallel methods </a:t>
            </a:r>
            <a:r>
              <a:rPr lang="en-US" sz="2000" dirty="0"/>
              <a:t>train each base learner apart from the others of the others. Per its name, then, parallel ensembles train base learners in parallel and independent of one another.</a:t>
            </a:r>
          </a:p>
          <a:p>
            <a:pPr algn="just"/>
            <a:endParaRPr lang="en-US" sz="2000" dirty="0"/>
          </a:p>
          <a:p>
            <a:pPr algn="just"/>
            <a:r>
              <a:rPr lang="en-US" sz="2000" b="1" dirty="0"/>
              <a:t>Sequential methods </a:t>
            </a:r>
            <a:r>
              <a:rPr lang="en-US" sz="2000" dirty="0"/>
              <a:t>train a new base learner so that it minimizes errors made by the previous model trained in the preceding step. In other words, sequential methods construct base models sequentially in stages.</a:t>
            </a:r>
            <a:endParaRPr lang="en-IN" sz="2000" dirty="0"/>
          </a:p>
        </p:txBody>
      </p:sp>
      <p:sp>
        <p:nvSpPr>
          <p:cNvPr id="4" name="Date Placeholder 3">
            <a:extLst>
              <a:ext uri="{FF2B5EF4-FFF2-40B4-BE49-F238E27FC236}">
                <a16:creationId xmlns:a16="http://schemas.microsoft.com/office/drawing/2014/main" id="{43A18A08-5419-D5BB-AD6E-4C318A94F0B4}"/>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7897DEF-774B-E53A-B041-14BADBDE9EB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DF348B1-B775-276A-553E-17E3A276E549}"/>
              </a:ext>
            </a:extLst>
          </p:cNvPr>
          <p:cNvSpPr>
            <a:spLocks noGrp="1"/>
          </p:cNvSpPr>
          <p:nvPr>
            <p:ph type="sldNum" sz="quarter" idx="12"/>
          </p:nvPr>
        </p:nvSpPr>
        <p:spPr/>
        <p:txBody>
          <a:bodyPr/>
          <a:lstStyle/>
          <a:p>
            <a:fld id="{BB2CE0DE-867F-455F-B20B-96D381B4AB71}" type="slidenum">
              <a:rPr lang="en-US" smtClean="0"/>
              <a:t>6</a:t>
            </a:fld>
            <a:endParaRPr lang="en-US"/>
          </a:p>
        </p:txBody>
      </p:sp>
    </p:spTree>
    <p:extLst>
      <p:ext uri="{BB962C8B-B14F-4D97-AF65-F5344CB8AC3E}">
        <p14:creationId xmlns:p14="http://schemas.microsoft.com/office/powerpoint/2010/main" val="734524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4E72-7BDB-D4C6-665E-F0D3345C83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2A4881-EC6B-8C40-72B5-BAA08CF9BC57}"/>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093F0C9-FFE8-5A71-BF32-1471E8BDDDD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9741E44-4CFD-24A5-C5C3-778C2BE546F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040F69C-497D-5B7A-5A63-221020FF421D}"/>
              </a:ext>
            </a:extLst>
          </p:cNvPr>
          <p:cNvSpPr>
            <a:spLocks noGrp="1"/>
          </p:cNvSpPr>
          <p:nvPr>
            <p:ph type="sldNum" sz="quarter" idx="12"/>
          </p:nvPr>
        </p:nvSpPr>
        <p:spPr/>
        <p:txBody>
          <a:bodyPr/>
          <a:lstStyle/>
          <a:p>
            <a:fld id="{BB2CE0DE-867F-455F-B20B-96D381B4AB71}" type="slidenum">
              <a:rPr lang="en-US" smtClean="0"/>
              <a:t>60</a:t>
            </a:fld>
            <a:endParaRPr lang="en-US"/>
          </a:p>
        </p:txBody>
      </p:sp>
      <p:pic>
        <p:nvPicPr>
          <p:cNvPr id="8" name="Picture 7">
            <a:extLst>
              <a:ext uri="{FF2B5EF4-FFF2-40B4-BE49-F238E27FC236}">
                <a16:creationId xmlns:a16="http://schemas.microsoft.com/office/drawing/2014/main" id="{666BAFE1-535A-BDBF-B6A1-1E274164492A}"/>
              </a:ext>
            </a:extLst>
          </p:cNvPr>
          <p:cNvPicPr>
            <a:picLocks noChangeAspect="1"/>
          </p:cNvPicPr>
          <p:nvPr/>
        </p:nvPicPr>
        <p:blipFill>
          <a:blip r:embed="rId2"/>
          <a:stretch>
            <a:fillRect/>
          </a:stretch>
        </p:blipFill>
        <p:spPr>
          <a:xfrm>
            <a:off x="5508853" y="163286"/>
            <a:ext cx="3570790" cy="2891011"/>
          </a:xfrm>
          <a:prstGeom prst="rect">
            <a:avLst/>
          </a:prstGeom>
        </p:spPr>
      </p:pic>
      <p:pic>
        <p:nvPicPr>
          <p:cNvPr id="9" name="Picture 8">
            <a:extLst>
              <a:ext uri="{FF2B5EF4-FFF2-40B4-BE49-F238E27FC236}">
                <a16:creationId xmlns:a16="http://schemas.microsoft.com/office/drawing/2014/main" id="{52CA059D-4F2B-A88E-F72F-79C1E1ED2A32}"/>
              </a:ext>
            </a:extLst>
          </p:cNvPr>
          <p:cNvPicPr>
            <a:picLocks noChangeAspect="1"/>
          </p:cNvPicPr>
          <p:nvPr/>
        </p:nvPicPr>
        <p:blipFill>
          <a:blip r:embed="rId3"/>
          <a:stretch>
            <a:fillRect/>
          </a:stretch>
        </p:blipFill>
        <p:spPr>
          <a:xfrm>
            <a:off x="17236" y="218978"/>
            <a:ext cx="5344271" cy="1390844"/>
          </a:xfrm>
          <a:prstGeom prst="rect">
            <a:avLst/>
          </a:prstGeom>
        </p:spPr>
      </p:pic>
      <p:pic>
        <p:nvPicPr>
          <p:cNvPr id="10" name="Picture 9">
            <a:extLst>
              <a:ext uri="{FF2B5EF4-FFF2-40B4-BE49-F238E27FC236}">
                <a16:creationId xmlns:a16="http://schemas.microsoft.com/office/drawing/2014/main" id="{6AF5D478-F8DE-2237-6BC1-D58705559C10}"/>
              </a:ext>
            </a:extLst>
          </p:cNvPr>
          <p:cNvPicPr>
            <a:picLocks noChangeAspect="1"/>
          </p:cNvPicPr>
          <p:nvPr/>
        </p:nvPicPr>
        <p:blipFill>
          <a:blip r:embed="rId4"/>
          <a:stretch>
            <a:fillRect/>
          </a:stretch>
        </p:blipFill>
        <p:spPr>
          <a:xfrm>
            <a:off x="304800" y="1762222"/>
            <a:ext cx="4883704" cy="1057178"/>
          </a:xfrm>
          <a:prstGeom prst="rect">
            <a:avLst/>
          </a:prstGeom>
        </p:spPr>
      </p:pic>
      <p:pic>
        <p:nvPicPr>
          <p:cNvPr id="11" name="Picture 10">
            <a:extLst>
              <a:ext uri="{FF2B5EF4-FFF2-40B4-BE49-F238E27FC236}">
                <a16:creationId xmlns:a16="http://schemas.microsoft.com/office/drawing/2014/main" id="{F54B705D-7C24-07A0-CC21-5AC3C2340511}"/>
              </a:ext>
            </a:extLst>
          </p:cNvPr>
          <p:cNvPicPr>
            <a:picLocks noChangeAspect="1"/>
          </p:cNvPicPr>
          <p:nvPr/>
        </p:nvPicPr>
        <p:blipFill>
          <a:blip r:embed="rId5"/>
          <a:stretch>
            <a:fillRect/>
          </a:stretch>
        </p:blipFill>
        <p:spPr>
          <a:xfrm>
            <a:off x="457200" y="2990789"/>
            <a:ext cx="4757302" cy="1057178"/>
          </a:xfrm>
          <a:prstGeom prst="rect">
            <a:avLst/>
          </a:prstGeom>
        </p:spPr>
      </p:pic>
      <p:pic>
        <p:nvPicPr>
          <p:cNvPr id="12" name="Picture 11">
            <a:extLst>
              <a:ext uri="{FF2B5EF4-FFF2-40B4-BE49-F238E27FC236}">
                <a16:creationId xmlns:a16="http://schemas.microsoft.com/office/drawing/2014/main" id="{FCFA129C-A07A-A2FA-A73E-F33740D290FE}"/>
              </a:ext>
            </a:extLst>
          </p:cNvPr>
          <p:cNvPicPr>
            <a:picLocks noChangeAspect="1"/>
          </p:cNvPicPr>
          <p:nvPr/>
        </p:nvPicPr>
        <p:blipFill>
          <a:blip r:embed="rId6"/>
          <a:stretch>
            <a:fillRect/>
          </a:stretch>
        </p:blipFill>
        <p:spPr>
          <a:xfrm>
            <a:off x="211347" y="3962655"/>
            <a:ext cx="6766820" cy="1154412"/>
          </a:xfrm>
          <a:prstGeom prst="rect">
            <a:avLst/>
          </a:prstGeom>
        </p:spPr>
      </p:pic>
      <p:pic>
        <p:nvPicPr>
          <p:cNvPr id="13" name="Picture 12">
            <a:extLst>
              <a:ext uri="{FF2B5EF4-FFF2-40B4-BE49-F238E27FC236}">
                <a16:creationId xmlns:a16="http://schemas.microsoft.com/office/drawing/2014/main" id="{1C270B48-3EE3-FB78-FC21-01EC7F3CC982}"/>
              </a:ext>
            </a:extLst>
          </p:cNvPr>
          <p:cNvPicPr>
            <a:picLocks noChangeAspect="1"/>
          </p:cNvPicPr>
          <p:nvPr/>
        </p:nvPicPr>
        <p:blipFill>
          <a:blip r:embed="rId7"/>
          <a:stretch>
            <a:fillRect/>
          </a:stretch>
        </p:blipFill>
        <p:spPr>
          <a:xfrm>
            <a:off x="419392" y="5117066"/>
            <a:ext cx="4609807" cy="1090237"/>
          </a:xfrm>
          <a:prstGeom prst="rect">
            <a:avLst/>
          </a:prstGeom>
        </p:spPr>
      </p:pic>
    </p:spTree>
    <p:extLst>
      <p:ext uri="{BB962C8B-B14F-4D97-AF65-F5344CB8AC3E}">
        <p14:creationId xmlns:p14="http://schemas.microsoft.com/office/powerpoint/2010/main" val="22031298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267A-BC1A-BD7A-A7D6-0A29E6699A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939649-F41A-A3FD-91E1-788255D70378}"/>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7678AAA-43F6-8BE5-6351-B34B51BB7A7F}"/>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0156398-B505-D9A9-1B18-249BB182DA9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3956F16A-E053-3403-7BD5-3672DC4284F8}"/>
              </a:ext>
            </a:extLst>
          </p:cNvPr>
          <p:cNvSpPr>
            <a:spLocks noGrp="1"/>
          </p:cNvSpPr>
          <p:nvPr>
            <p:ph type="sldNum" sz="quarter" idx="12"/>
          </p:nvPr>
        </p:nvSpPr>
        <p:spPr/>
        <p:txBody>
          <a:bodyPr/>
          <a:lstStyle/>
          <a:p>
            <a:fld id="{BB2CE0DE-867F-455F-B20B-96D381B4AB71}" type="slidenum">
              <a:rPr lang="en-US" smtClean="0"/>
              <a:t>61</a:t>
            </a:fld>
            <a:endParaRPr lang="en-US"/>
          </a:p>
        </p:txBody>
      </p:sp>
      <p:pic>
        <p:nvPicPr>
          <p:cNvPr id="8" name="Picture 7">
            <a:extLst>
              <a:ext uri="{FF2B5EF4-FFF2-40B4-BE49-F238E27FC236}">
                <a16:creationId xmlns:a16="http://schemas.microsoft.com/office/drawing/2014/main" id="{294355B8-9D9F-5E4A-0447-E15DD5B5BEB9}"/>
              </a:ext>
            </a:extLst>
          </p:cNvPr>
          <p:cNvPicPr>
            <a:picLocks noChangeAspect="1"/>
          </p:cNvPicPr>
          <p:nvPr/>
        </p:nvPicPr>
        <p:blipFill>
          <a:blip r:embed="rId2"/>
          <a:stretch>
            <a:fillRect/>
          </a:stretch>
        </p:blipFill>
        <p:spPr>
          <a:xfrm>
            <a:off x="114300" y="136525"/>
            <a:ext cx="8915400" cy="3671556"/>
          </a:xfrm>
          <a:prstGeom prst="rect">
            <a:avLst/>
          </a:prstGeom>
        </p:spPr>
      </p:pic>
    </p:spTree>
    <p:extLst>
      <p:ext uri="{BB962C8B-B14F-4D97-AF65-F5344CB8AC3E}">
        <p14:creationId xmlns:p14="http://schemas.microsoft.com/office/powerpoint/2010/main" val="1119303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B07-04D2-D236-F0AD-10247344D0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847205-5C2D-F2A3-ECB5-A1A3BE5073BE}"/>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15F4147-5EF3-C886-5EB2-B3C635DC012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FD8600D6-2273-7DEC-7B13-FDDA390D1AE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523B46A4-7B5A-F07F-9F1F-79ECB8461944}"/>
              </a:ext>
            </a:extLst>
          </p:cNvPr>
          <p:cNvSpPr>
            <a:spLocks noGrp="1"/>
          </p:cNvSpPr>
          <p:nvPr>
            <p:ph type="sldNum" sz="quarter" idx="12"/>
          </p:nvPr>
        </p:nvSpPr>
        <p:spPr/>
        <p:txBody>
          <a:bodyPr/>
          <a:lstStyle/>
          <a:p>
            <a:fld id="{BB2CE0DE-867F-455F-B20B-96D381B4AB71}" type="slidenum">
              <a:rPr lang="en-US" smtClean="0"/>
              <a:t>62</a:t>
            </a:fld>
            <a:endParaRPr lang="en-US"/>
          </a:p>
        </p:txBody>
      </p:sp>
      <p:pic>
        <p:nvPicPr>
          <p:cNvPr id="8" name="Picture 7">
            <a:extLst>
              <a:ext uri="{FF2B5EF4-FFF2-40B4-BE49-F238E27FC236}">
                <a16:creationId xmlns:a16="http://schemas.microsoft.com/office/drawing/2014/main" id="{2DE15848-4C42-78EF-FC78-752E60B7A239}"/>
              </a:ext>
            </a:extLst>
          </p:cNvPr>
          <p:cNvPicPr>
            <a:picLocks noChangeAspect="1"/>
          </p:cNvPicPr>
          <p:nvPr/>
        </p:nvPicPr>
        <p:blipFill>
          <a:blip r:embed="rId2"/>
          <a:stretch>
            <a:fillRect/>
          </a:stretch>
        </p:blipFill>
        <p:spPr>
          <a:xfrm>
            <a:off x="544967" y="152400"/>
            <a:ext cx="5144218" cy="3210373"/>
          </a:xfrm>
          <a:prstGeom prst="rect">
            <a:avLst/>
          </a:prstGeom>
        </p:spPr>
      </p:pic>
      <p:pic>
        <p:nvPicPr>
          <p:cNvPr id="10" name="Picture 9">
            <a:extLst>
              <a:ext uri="{FF2B5EF4-FFF2-40B4-BE49-F238E27FC236}">
                <a16:creationId xmlns:a16="http://schemas.microsoft.com/office/drawing/2014/main" id="{77DFD45E-1A3B-9E09-E5F3-1221940478E9}"/>
              </a:ext>
            </a:extLst>
          </p:cNvPr>
          <p:cNvPicPr>
            <a:picLocks noChangeAspect="1"/>
          </p:cNvPicPr>
          <p:nvPr/>
        </p:nvPicPr>
        <p:blipFill>
          <a:blip r:embed="rId3"/>
          <a:stretch>
            <a:fillRect/>
          </a:stretch>
        </p:blipFill>
        <p:spPr>
          <a:xfrm>
            <a:off x="609600" y="3475627"/>
            <a:ext cx="7629518" cy="3077573"/>
          </a:xfrm>
          <a:prstGeom prst="rect">
            <a:avLst/>
          </a:prstGeom>
        </p:spPr>
      </p:pic>
    </p:spTree>
    <p:extLst>
      <p:ext uri="{BB962C8B-B14F-4D97-AF65-F5344CB8AC3E}">
        <p14:creationId xmlns:p14="http://schemas.microsoft.com/office/powerpoint/2010/main" val="2471791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9DCC-C6E9-937C-8C09-A5FC129057A0}"/>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BF7297C8-649A-8919-5260-2B7A1DABF6E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5BA0473-F670-1AFE-FFBE-99C8E4E4FFD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ABC1434-4631-5DD3-D66C-679F881681ED}"/>
              </a:ext>
            </a:extLst>
          </p:cNvPr>
          <p:cNvSpPr>
            <a:spLocks noGrp="1"/>
          </p:cNvSpPr>
          <p:nvPr>
            <p:ph type="sldNum" sz="quarter" idx="12"/>
          </p:nvPr>
        </p:nvSpPr>
        <p:spPr/>
        <p:txBody>
          <a:bodyPr/>
          <a:lstStyle/>
          <a:p>
            <a:fld id="{BB2CE0DE-867F-455F-B20B-96D381B4AB71}" type="slidenum">
              <a:rPr lang="en-US" smtClean="0"/>
              <a:t>63</a:t>
            </a:fld>
            <a:endParaRPr lang="en-US"/>
          </a:p>
        </p:txBody>
      </p:sp>
      <p:pic>
        <p:nvPicPr>
          <p:cNvPr id="10" name="Picture 9">
            <a:extLst>
              <a:ext uri="{FF2B5EF4-FFF2-40B4-BE49-F238E27FC236}">
                <a16:creationId xmlns:a16="http://schemas.microsoft.com/office/drawing/2014/main" id="{7A8A4B0F-2920-A91A-DFFF-78D6D23B0173}"/>
              </a:ext>
            </a:extLst>
          </p:cNvPr>
          <p:cNvPicPr>
            <a:picLocks noChangeAspect="1"/>
          </p:cNvPicPr>
          <p:nvPr/>
        </p:nvPicPr>
        <p:blipFill>
          <a:blip r:embed="rId2"/>
          <a:stretch>
            <a:fillRect/>
          </a:stretch>
        </p:blipFill>
        <p:spPr>
          <a:xfrm>
            <a:off x="185126" y="136525"/>
            <a:ext cx="8764223" cy="3858163"/>
          </a:xfrm>
          <a:prstGeom prst="rect">
            <a:avLst/>
          </a:prstGeom>
        </p:spPr>
      </p:pic>
    </p:spTree>
    <p:extLst>
      <p:ext uri="{BB962C8B-B14F-4D97-AF65-F5344CB8AC3E}">
        <p14:creationId xmlns:p14="http://schemas.microsoft.com/office/powerpoint/2010/main" val="1176434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BDBB35-831F-74A6-735A-8181E3E9AC8C}"/>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FF78B54-81C7-5FA0-CE79-C1F035CF241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3CA5F7F-B1C1-377D-3EF1-8364004C3527}"/>
              </a:ext>
            </a:extLst>
          </p:cNvPr>
          <p:cNvSpPr>
            <a:spLocks noGrp="1"/>
          </p:cNvSpPr>
          <p:nvPr>
            <p:ph type="sldNum" sz="quarter" idx="12"/>
          </p:nvPr>
        </p:nvSpPr>
        <p:spPr/>
        <p:txBody>
          <a:bodyPr/>
          <a:lstStyle/>
          <a:p>
            <a:fld id="{BB2CE0DE-867F-455F-B20B-96D381B4AB71}" type="slidenum">
              <a:rPr lang="en-US" smtClean="0"/>
              <a:t>64</a:t>
            </a:fld>
            <a:endParaRPr lang="en-US"/>
          </a:p>
        </p:txBody>
      </p:sp>
      <p:pic>
        <p:nvPicPr>
          <p:cNvPr id="8" name="Picture 7">
            <a:extLst>
              <a:ext uri="{FF2B5EF4-FFF2-40B4-BE49-F238E27FC236}">
                <a16:creationId xmlns:a16="http://schemas.microsoft.com/office/drawing/2014/main" id="{41751127-E766-5DB2-1A46-579B0FE18968}"/>
              </a:ext>
            </a:extLst>
          </p:cNvPr>
          <p:cNvPicPr>
            <a:picLocks noChangeAspect="1"/>
          </p:cNvPicPr>
          <p:nvPr/>
        </p:nvPicPr>
        <p:blipFill>
          <a:blip r:embed="rId2"/>
          <a:stretch>
            <a:fillRect/>
          </a:stretch>
        </p:blipFill>
        <p:spPr>
          <a:xfrm>
            <a:off x="21771" y="103868"/>
            <a:ext cx="9144000" cy="4087491"/>
          </a:xfrm>
          <a:prstGeom prst="rect">
            <a:avLst/>
          </a:prstGeom>
        </p:spPr>
      </p:pic>
    </p:spTree>
    <p:extLst>
      <p:ext uri="{BB962C8B-B14F-4D97-AF65-F5344CB8AC3E}">
        <p14:creationId xmlns:p14="http://schemas.microsoft.com/office/powerpoint/2010/main" val="3078984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C01E-B0E0-0987-2021-EAC164E50C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F8A8F8-CC62-CBA0-66C6-6BED5075536E}"/>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DD49822-EF89-837D-02D2-D16D24F39A5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186FB712-8B0D-A7F9-FB81-0BC88E13E6BC}"/>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B1ED1FE-F792-8682-0F4F-273DB3F1CE58}"/>
              </a:ext>
            </a:extLst>
          </p:cNvPr>
          <p:cNvSpPr>
            <a:spLocks noGrp="1"/>
          </p:cNvSpPr>
          <p:nvPr>
            <p:ph type="sldNum" sz="quarter" idx="12"/>
          </p:nvPr>
        </p:nvSpPr>
        <p:spPr/>
        <p:txBody>
          <a:bodyPr/>
          <a:lstStyle/>
          <a:p>
            <a:fld id="{BB2CE0DE-867F-455F-B20B-96D381B4AB71}" type="slidenum">
              <a:rPr lang="en-US" smtClean="0"/>
              <a:t>65</a:t>
            </a:fld>
            <a:endParaRPr lang="en-US"/>
          </a:p>
        </p:txBody>
      </p:sp>
      <p:pic>
        <p:nvPicPr>
          <p:cNvPr id="8" name="Picture 7">
            <a:extLst>
              <a:ext uri="{FF2B5EF4-FFF2-40B4-BE49-F238E27FC236}">
                <a16:creationId xmlns:a16="http://schemas.microsoft.com/office/drawing/2014/main" id="{9BA2C9CA-EC09-06C6-0D41-DCDC8F516621}"/>
              </a:ext>
            </a:extLst>
          </p:cNvPr>
          <p:cNvPicPr>
            <a:picLocks noChangeAspect="1"/>
          </p:cNvPicPr>
          <p:nvPr/>
        </p:nvPicPr>
        <p:blipFill>
          <a:blip r:embed="rId2"/>
          <a:stretch>
            <a:fillRect/>
          </a:stretch>
        </p:blipFill>
        <p:spPr>
          <a:xfrm>
            <a:off x="21771" y="228600"/>
            <a:ext cx="9144000" cy="3564171"/>
          </a:xfrm>
          <a:prstGeom prst="rect">
            <a:avLst/>
          </a:prstGeom>
        </p:spPr>
      </p:pic>
      <p:pic>
        <p:nvPicPr>
          <p:cNvPr id="10" name="Picture 9">
            <a:extLst>
              <a:ext uri="{FF2B5EF4-FFF2-40B4-BE49-F238E27FC236}">
                <a16:creationId xmlns:a16="http://schemas.microsoft.com/office/drawing/2014/main" id="{D486B09B-EB0C-0421-9851-2E4B042B7CFD}"/>
              </a:ext>
            </a:extLst>
          </p:cNvPr>
          <p:cNvPicPr>
            <a:picLocks noChangeAspect="1"/>
          </p:cNvPicPr>
          <p:nvPr/>
        </p:nvPicPr>
        <p:blipFill>
          <a:blip r:embed="rId3"/>
          <a:stretch>
            <a:fillRect/>
          </a:stretch>
        </p:blipFill>
        <p:spPr>
          <a:xfrm>
            <a:off x="630818" y="3923400"/>
            <a:ext cx="4128388" cy="496200"/>
          </a:xfrm>
          <a:prstGeom prst="rect">
            <a:avLst/>
          </a:prstGeom>
        </p:spPr>
      </p:pic>
      <p:pic>
        <p:nvPicPr>
          <p:cNvPr id="12" name="Picture 11">
            <a:extLst>
              <a:ext uri="{FF2B5EF4-FFF2-40B4-BE49-F238E27FC236}">
                <a16:creationId xmlns:a16="http://schemas.microsoft.com/office/drawing/2014/main" id="{BAC28983-F9C9-2C1A-9DC6-CAC107B7062C}"/>
              </a:ext>
            </a:extLst>
          </p:cNvPr>
          <p:cNvPicPr>
            <a:picLocks noChangeAspect="1"/>
          </p:cNvPicPr>
          <p:nvPr/>
        </p:nvPicPr>
        <p:blipFill>
          <a:blip r:embed="rId4"/>
          <a:stretch>
            <a:fillRect/>
          </a:stretch>
        </p:blipFill>
        <p:spPr>
          <a:xfrm>
            <a:off x="609600" y="4639532"/>
            <a:ext cx="1819529" cy="381053"/>
          </a:xfrm>
          <a:prstGeom prst="rect">
            <a:avLst/>
          </a:prstGeom>
        </p:spPr>
      </p:pic>
    </p:spTree>
    <p:extLst>
      <p:ext uri="{BB962C8B-B14F-4D97-AF65-F5344CB8AC3E}">
        <p14:creationId xmlns:p14="http://schemas.microsoft.com/office/powerpoint/2010/main" val="1836748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FC9D-4530-8AC7-CC40-D286A6B0F8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FD8620-F28E-9FC8-67F9-901F59DC996C}"/>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E35DEDFC-D172-AD04-D5E0-DA0AF0A612C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E5877432-E725-A4FE-08C6-68AA295913C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6B3AC1C1-A48C-F986-D853-A81AA0B8EA22}"/>
              </a:ext>
            </a:extLst>
          </p:cNvPr>
          <p:cNvSpPr>
            <a:spLocks noGrp="1"/>
          </p:cNvSpPr>
          <p:nvPr>
            <p:ph type="sldNum" sz="quarter" idx="12"/>
          </p:nvPr>
        </p:nvSpPr>
        <p:spPr/>
        <p:txBody>
          <a:bodyPr/>
          <a:lstStyle/>
          <a:p>
            <a:fld id="{BB2CE0DE-867F-455F-B20B-96D381B4AB71}" type="slidenum">
              <a:rPr lang="en-US" smtClean="0"/>
              <a:t>66</a:t>
            </a:fld>
            <a:endParaRPr lang="en-US"/>
          </a:p>
        </p:txBody>
      </p:sp>
      <p:pic>
        <p:nvPicPr>
          <p:cNvPr id="8" name="Picture 7">
            <a:extLst>
              <a:ext uri="{FF2B5EF4-FFF2-40B4-BE49-F238E27FC236}">
                <a16:creationId xmlns:a16="http://schemas.microsoft.com/office/drawing/2014/main" id="{A24879C4-19D0-7AC5-6C06-421E7B9FD80B}"/>
              </a:ext>
            </a:extLst>
          </p:cNvPr>
          <p:cNvPicPr>
            <a:picLocks noChangeAspect="1"/>
          </p:cNvPicPr>
          <p:nvPr/>
        </p:nvPicPr>
        <p:blipFill>
          <a:blip r:embed="rId2"/>
          <a:stretch>
            <a:fillRect/>
          </a:stretch>
        </p:blipFill>
        <p:spPr>
          <a:xfrm>
            <a:off x="21771" y="51199"/>
            <a:ext cx="5353797" cy="3639058"/>
          </a:xfrm>
          <a:prstGeom prst="rect">
            <a:avLst/>
          </a:prstGeom>
        </p:spPr>
      </p:pic>
      <p:pic>
        <p:nvPicPr>
          <p:cNvPr id="10" name="Picture 9">
            <a:extLst>
              <a:ext uri="{FF2B5EF4-FFF2-40B4-BE49-F238E27FC236}">
                <a16:creationId xmlns:a16="http://schemas.microsoft.com/office/drawing/2014/main" id="{DDDCE487-FCCD-729D-98ED-88C96779886D}"/>
              </a:ext>
            </a:extLst>
          </p:cNvPr>
          <p:cNvPicPr>
            <a:picLocks noChangeAspect="1"/>
          </p:cNvPicPr>
          <p:nvPr/>
        </p:nvPicPr>
        <p:blipFill>
          <a:blip r:embed="rId3"/>
          <a:stretch>
            <a:fillRect/>
          </a:stretch>
        </p:blipFill>
        <p:spPr>
          <a:xfrm>
            <a:off x="5375568" y="228600"/>
            <a:ext cx="3554786" cy="2910004"/>
          </a:xfrm>
          <a:prstGeom prst="rect">
            <a:avLst/>
          </a:prstGeom>
        </p:spPr>
      </p:pic>
      <p:pic>
        <p:nvPicPr>
          <p:cNvPr id="11" name="Picture 10">
            <a:extLst>
              <a:ext uri="{FF2B5EF4-FFF2-40B4-BE49-F238E27FC236}">
                <a16:creationId xmlns:a16="http://schemas.microsoft.com/office/drawing/2014/main" id="{8537280E-6826-B173-0B7F-05184974BE40}"/>
              </a:ext>
            </a:extLst>
          </p:cNvPr>
          <p:cNvPicPr>
            <a:picLocks noChangeAspect="1"/>
          </p:cNvPicPr>
          <p:nvPr/>
        </p:nvPicPr>
        <p:blipFill>
          <a:blip r:embed="rId4"/>
          <a:stretch>
            <a:fillRect/>
          </a:stretch>
        </p:blipFill>
        <p:spPr>
          <a:xfrm>
            <a:off x="5746042" y="3443404"/>
            <a:ext cx="1819529" cy="381053"/>
          </a:xfrm>
          <a:prstGeom prst="rect">
            <a:avLst/>
          </a:prstGeom>
        </p:spPr>
      </p:pic>
      <p:sp>
        <p:nvSpPr>
          <p:cNvPr id="12" name="TextBox 11">
            <a:extLst>
              <a:ext uri="{FF2B5EF4-FFF2-40B4-BE49-F238E27FC236}">
                <a16:creationId xmlns:a16="http://schemas.microsoft.com/office/drawing/2014/main" id="{1AEBFB8A-821C-4112-BEAD-97AF93AB6148}"/>
              </a:ext>
            </a:extLst>
          </p:cNvPr>
          <p:cNvSpPr txBox="1"/>
          <p:nvPr/>
        </p:nvSpPr>
        <p:spPr>
          <a:xfrm>
            <a:off x="543621" y="4163461"/>
            <a:ext cx="3357458" cy="523220"/>
          </a:xfrm>
          <a:prstGeom prst="rect">
            <a:avLst/>
          </a:prstGeom>
          <a:noFill/>
        </p:spPr>
        <p:txBody>
          <a:bodyPr wrap="none" rtlCol="0">
            <a:spAutoFit/>
          </a:bodyPr>
          <a:lstStyle/>
          <a:p>
            <a:pPr algn="ctr"/>
            <a:r>
              <a:rPr lang="en-US" sz="1400" dirty="0"/>
              <a:t>Consider the following Formula for </a:t>
            </a:r>
          </a:p>
          <a:p>
            <a:pPr algn="ctr"/>
            <a:r>
              <a:rPr lang="en-US" sz="1400" dirty="0"/>
              <a:t>weight calculation</a:t>
            </a:r>
            <a:endParaRPr lang="en-IN" sz="1400" dirty="0"/>
          </a:p>
        </p:txBody>
      </p:sp>
      <p:pic>
        <p:nvPicPr>
          <p:cNvPr id="13" name="Picture 12">
            <a:extLst>
              <a:ext uri="{FF2B5EF4-FFF2-40B4-BE49-F238E27FC236}">
                <a16:creationId xmlns:a16="http://schemas.microsoft.com/office/drawing/2014/main" id="{D16B2FD7-B920-4ECA-B997-FB503C739AEA}"/>
              </a:ext>
            </a:extLst>
          </p:cNvPr>
          <p:cNvPicPr>
            <a:picLocks noChangeAspect="1"/>
          </p:cNvPicPr>
          <p:nvPr/>
        </p:nvPicPr>
        <p:blipFill>
          <a:blip r:embed="rId5"/>
          <a:stretch>
            <a:fillRect/>
          </a:stretch>
        </p:blipFill>
        <p:spPr>
          <a:xfrm>
            <a:off x="1108694" y="4766850"/>
            <a:ext cx="2381067" cy="674406"/>
          </a:xfrm>
          <a:prstGeom prst="rect">
            <a:avLst/>
          </a:prstGeom>
        </p:spPr>
      </p:pic>
    </p:spTree>
    <p:extLst>
      <p:ext uri="{BB962C8B-B14F-4D97-AF65-F5344CB8AC3E}">
        <p14:creationId xmlns:p14="http://schemas.microsoft.com/office/powerpoint/2010/main" val="2380471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ADC5-C193-4943-DD33-E3F4E49E3CCD}"/>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903847C0-6B0B-9D00-2302-3A9E04F2F50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D264AAF-A66F-EA0C-0FD4-DAC43D83B8D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9DA800A-C0E6-5A77-3B7C-925F64C04F3D}"/>
              </a:ext>
            </a:extLst>
          </p:cNvPr>
          <p:cNvSpPr>
            <a:spLocks noGrp="1"/>
          </p:cNvSpPr>
          <p:nvPr>
            <p:ph type="sldNum" sz="quarter" idx="12"/>
          </p:nvPr>
        </p:nvSpPr>
        <p:spPr/>
        <p:txBody>
          <a:bodyPr/>
          <a:lstStyle/>
          <a:p>
            <a:fld id="{BB2CE0DE-867F-455F-B20B-96D381B4AB71}" type="slidenum">
              <a:rPr lang="en-US" smtClean="0"/>
              <a:t>67</a:t>
            </a:fld>
            <a:endParaRPr lang="en-US"/>
          </a:p>
        </p:txBody>
      </p:sp>
      <p:pic>
        <p:nvPicPr>
          <p:cNvPr id="8" name="Picture 7">
            <a:extLst>
              <a:ext uri="{FF2B5EF4-FFF2-40B4-BE49-F238E27FC236}">
                <a16:creationId xmlns:a16="http://schemas.microsoft.com/office/drawing/2014/main" id="{569929BA-2935-AE6E-288A-814B1EFA3A57}"/>
              </a:ext>
            </a:extLst>
          </p:cNvPr>
          <p:cNvPicPr>
            <a:picLocks noChangeAspect="1"/>
          </p:cNvPicPr>
          <p:nvPr/>
        </p:nvPicPr>
        <p:blipFill>
          <a:blip r:embed="rId2"/>
          <a:stretch>
            <a:fillRect/>
          </a:stretch>
        </p:blipFill>
        <p:spPr>
          <a:xfrm>
            <a:off x="32657" y="130629"/>
            <a:ext cx="5229955" cy="2172003"/>
          </a:xfrm>
          <a:prstGeom prst="rect">
            <a:avLst/>
          </a:prstGeom>
        </p:spPr>
      </p:pic>
      <p:pic>
        <p:nvPicPr>
          <p:cNvPr id="9" name="Picture 8">
            <a:extLst>
              <a:ext uri="{FF2B5EF4-FFF2-40B4-BE49-F238E27FC236}">
                <a16:creationId xmlns:a16="http://schemas.microsoft.com/office/drawing/2014/main" id="{92734019-83EC-4413-1945-2056098416AF}"/>
              </a:ext>
            </a:extLst>
          </p:cNvPr>
          <p:cNvPicPr>
            <a:picLocks noChangeAspect="1"/>
          </p:cNvPicPr>
          <p:nvPr/>
        </p:nvPicPr>
        <p:blipFill>
          <a:blip r:embed="rId3"/>
          <a:stretch>
            <a:fillRect/>
          </a:stretch>
        </p:blipFill>
        <p:spPr>
          <a:xfrm>
            <a:off x="5334000" y="61631"/>
            <a:ext cx="3554786" cy="2910004"/>
          </a:xfrm>
          <a:prstGeom prst="rect">
            <a:avLst/>
          </a:prstGeom>
        </p:spPr>
      </p:pic>
      <p:pic>
        <p:nvPicPr>
          <p:cNvPr id="13" name="Picture 12">
            <a:extLst>
              <a:ext uri="{FF2B5EF4-FFF2-40B4-BE49-F238E27FC236}">
                <a16:creationId xmlns:a16="http://schemas.microsoft.com/office/drawing/2014/main" id="{79709FF7-697B-D250-CE81-D497DB9A902A}"/>
              </a:ext>
            </a:extLst>
          </p:cNvPr>
          <p:cNvPicPr>
            <a:picLocks noChangeAspect="1"/>
          </p:cNvPicPr>
          <p:nvPr/>
        </p:nvPicPr>
        <p:blipFill>
          <a:blip r:embed="rId4"/>
          <a:stretch>
            <a:fillRect/>
          </a:stretch>
        </p:blipFill>
        <p:spPr>
          <a:xfrm>
            <a:off x="5529119" y="3429000"/>
            <a:ext cx="2048161" cy="314369"/>
          </a:xfrm>
          <a:prstGeom prst="rect">
            <a:avLst/>
          </a:prstGeom>
        </p:spPr>
      </p:pic>
      <p:pic>
        <p:nvPicPr>
          <p:cNvPr id="12" name="Picture 11">
            <a:extLst>
              <a:ext uri="{FF2B5EF4-FFF2-40B4-BE49-F238E27FC236}">
                <a16:creationId xmlns:a16="http://schemas.microsoft.com/office/drawing/2014/main" id="{E5329F8B-9E3F-C3AA-4000-9A686B19F1E5}"/>
              </a:ext>
            </a:extLst>
          </p:cNvPr>
          <p:cNvPicPr>
            <a:picLocks noChangeAspect="1"/>
          </p:cNvPicPr>
          <p:nvPr/>
        </p:nvPicPr>
        <p:blipFill>
          <a:blip r:embed="rId5"/>
          <a:stretch>
            <a:fillRect/>
          </a:stretch>
        </p:blipFill>
        <p:spPr>
          <a:xfrm>
            <a:off x="361256" y="4038600"/>
            <a:ext cx="4972744" cy="1457528"/>
          </a:xfrm>
          <a:prstGeom prst="rect">
            <a:avLst/>
          </a:prstGeom>
        </p:spPr>
      </p:pic>
      <p:pic>
        <p:nvPicPr>
          <p:cNvPr id="15" name="Picture 14">
            <a:extLst>
              <a:ext uri="{FF2B5EF4-FFF2-40B4-BE49-F238E27FC236}">
                <a16:creationId xmlns:a16="http://schemas.microsoft.com/office/drawing/2014/main" id="{141AB342-0221-FDF5-BF27-30361FCCB1CD}"/>
              </a:ext>
            </a:extLst>
          </p:cNvPr>
          <p:cNvPicPr>
            <a:picLocks noChangeAspect="1"/>
          </p:cNvPicPr>
          <p:nvPr/>
        </p:nvPicPr>
        <p:blipFill>
          <a:blip r:embed="rId6"/>
          <a:stretch>
            <a:fillRect/>
          </a:stretch>
        </p:blipFill>
        <p:spPr>
          <a:xfrm>
            <a:off x="457200" y="5643620"/>
            <a:ext cx="1514686" cy="304843"/>
          </a:xfrm>
          <a:prstGeom prst="rect">
            <a:avLst/>
          </a:prstGeom>
        </p:spPr>
      </p:pic>
    </p:spTree>
    <p:extLst>
      <p:ext uri="{BB962C8B-B14F-4D97-AF65-F5344CB8AC3E}">
        <p14:creationId xmlns:p14="http://schemas.microsoft.com/office/powerpoint/2010/main" val="3426569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AC0C-CEF4-139C-4DCC-FC660690AA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AA1E53-52DA-9CFE-2DBD-CEFCC848DEB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AE7FA38B-CA07-E4D2-8E80-7C1F7394E8A3}"/>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8FDC5DB8-7C7B-0BFF-BD85-DE914BF8CEE7}"/>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A8311983-DA58-C172-48F8-DC52445892C4}"/>
              </a:ext>
            </a:extLst>
          </p:cNvPr>
          <p:cNvSpPr>
            <a:spLocks noGrp="1"/>
          </p:cNvSpPr>
          <p:nvPr>
            <p:ph type="sldNum" sz="quarter" idx="12"/>
          </p:nvPr>
        </p:nvSpPr>
        <p:spPr/>
        <p:txBody>
          <a:bodyPr/>
          <a:lstStyle/>
          <a:p>
            <a:fld id="{BB2CE0DE-867F-455F-B20B-96D381B4AB71}" type="slidenum">
              <a:rPr lang="en-US" smtClean="0"/>
              <a:t>68</a:t>
            </a:fld>
            <a:endParaRPr lang="en-US"/>
          </a:p>
        </p:txBody>
      </p:sp>
      <p:pic>
        <p:nvPicPr>
          <p:cNvPr id="8" name="Picture 7">
            <a:extLst>
              <a:ext uri="{FF2B5EF4-FFF2-40B4-BE49-F238E27FC236}">
                <a16:creationId xmlns:a16="http://schemas.microsoft.com/office/drawing/2014/main" id="{819CD55D-B123-E4DC-76B4-6A0CE41DE5C1}"/>
              </a:ext>
            </a:extLst>
          </p:cNvPr>
          <p:cNvPicPr>
            <a:picLocks noChangeAspect="1"/>
          </p:cNvPicPr>
          <p:nvPr/>
        </p:nvPicPr>
        <p:blipFill>
          <a:blip r:embed="rId2"/>
          <a:stretch>
            <a:fillRect/>
          </a:stretch>
        </p:blipFill>
        <p:spPr>
          <a:xfrm>
            <a:off x="-123142" y="158296"/>
            <a:ext cx="4858428" cy="4553585"/>
          </a:xfrm>
          <a:prstGeom prst="rect">
            <a:avLst/>
          </a:prstGeom>
        </p:spPr>
      </p:pic>
      <p:pic>
        <p:nvPicPr>
          <p:cNvPr id="10" name="Picture 9">
            <a:extLst>
              <a:ext uri="{FF2B5EF4-FFF2-40B4-BE49-F238E27FC236}">
                <a16:creationId xmlns:a16="http://schemas.microsoft.com/office/drawing/2014/main" id="{DEBB856B-2FFA-18A6-4040-CCF08BA5082F}"/>
              </a:ext>
            </a:extLst>
          </p:cNvPr>
          <p:cNvPicPr>
            <a:picLocks noChangeAspect="1"/>
          </p:cNvPicPr>
          <p:nvPr/>
        </p:nvPicPr>
        <p:blipFill>
          <a:blip r:embed="rId3"/>
          <a:stretch>
            <a:fillRect/>
          </a:stretch>
        </p:blipFill>
        <p:spPr>
          <a:xfrm>
            <a:off x="4876800" y="152400"/>
            <a:ext cx="3789947" cy="3200400"/>
          </a:xfrm>
          <a:prstGeom prst="rect">
            <a:avLst/>
          </a:prstGeom>
        </p:spPr>
      </p:pic>
    </p:spTree>
    <p:extLst>
      <p:ext uri="{BB962C8B-B14F-4D97-AF65-F5344CB8AC3E}">
        <p14:creationId xmlns:p14="http://schemas.microsoft.com/office/powerpoint/2010/main" val="3659808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188BEE-4906-576B-1723-900909F86810}"/>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EE782265-65D2-EC3A-32BD-30AE53CD6D8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2D7882A-B9B4-2AAE-A0C8-F672B2AC10CA}"/>
              </a:ext>
            </a:extLst>
          </p:cNvPr>
          <p:cNvSpPr>
            <a:spLocks noGrp="1"/>
          </p:cNvSpPr>
          <p:nvPr>
            <p:ph type="sldNum" sz="quarter" idx="12"/>
          </p:nvPr>
        </p:nvSpPr>
        <p:spPr/>
        <p:txBody>
          <a:bodyPr/>
          <a:lstStyle/>
          <a:p>
            <a:fld id="{BB2CE0DE-867F-455F-B20B-96D381B4AB71}" type="slidenum">
              <a:rPr lang="en-US" smtClean="0"/>
              <a:t>69</a:t>
            </a:fld>
            <a:endParaRPr lang="en-US"/>
          </a:p>
        </p:txBody>
      </p:sp>
      <p:pic>
        <p:nvPicPr>
          <p:cNvPr id="8" name="Picture 7">
            <a:extLst>
              <a:ext uri="{FF2B5EF4-FFF2-40B4-BE49-F238E27FC236}">
                <a16:creationId xmlns:a16="http://schemas.microsoft.com/office/drawing/2014/main" id="{BA16BF76-5325-67AC-0099-7A2E9712F69A}"/>
              </a:ext>
            </a:extLst>
          </p:cNvPr>
          <p:cNvPicPr>
            <a:picLocks noChangeAspect="1"/>
          </p:cNvPicPr>
          <p:nvPr/>
        </p:nvPicPr>
        <p:blipFill>
          <a:blip r:embed="rId2"/>
          <a:srcRect t="10465"/>
          <a:stretch/>
        </p:blipFill>
        <p:spPr>
          <a:xfrm>
            <a:off x="228600" y="1981200"/>
            <a:ext cx="8686800" cy="3259818"/>
          </a:xfrm>
          <a:prstGeom prst="rect">
            <a:avLst/>
          </a:prstGeom>
        </p:spPr>
      </p:pic>
      <p:pic>
        <p:nvPicPr>
          <p:cNvPr id="10" name="Picture 9">
            <a:extLst>
              <a:ext uri="{FF2B5EF4-FFF2-40B4-BE49-F238E27FC236}">
                <a16:creationId xmlns:a16="http://schemas.microsoft.com/office/drawing/2014/main" id="{5197CE06-B2A1-F919-3677-A63FEC59423D}"/>
              </a:ext>
            </a:extLst>
          </p:cNvPr>
          <p:cNvPicPr>
            <a:picLocks noChangeAspect="1"/>
          </p:cNvPicPr>
          <p:nvPr/>
        </p:nvPicPr>
        <p:blipFill>
          <a:blip r:embed="rId3"/>
          <a:stretch>
            <a:fillRect/>
          </a:stretch>
        </p:blipFill>
        <p:spPr>
          <a:xfrm>
            <a:off x="236967" y="136525"/>
            <a:ext cx="8297433" cy="1638529"/>
          </a:xfrm>
          <a:prstGeom prst="rect">
            <a:avLst/>
          </a:prstGeom>
        </p:spPr>
      </p:pic>
      <p:pic>
        <p:nvPicPr>
          <p:cNvPr id="12" name="Picture 11">
            <a:extLst>
              <a:ext uri="{FF2B5EF4-FFF2-40B4-BE49-F238E27FC236}">
                <a16:creationId xmlns:a16="http://schemas.microsoft.com/office/drawing/2014/main" id="{741B605D-305D-30BB-0693-2C67D2BF296E}"/>
              </a:ext>
            </a:extLst>
          </p:cNvPr>
          <p:cNvPicPr>
            <a:picLocks noChangeAspect="1"/>
          </p:cNvPicPr>
          <p:nvPr/>
        </p:nvPicPr>
        <p:blipFill>
          <a:blip r:embed="rId4"/>
          <a:stretch>
            <a:fillRect/>
          </a:stretch>
        </p:blipFill>
        <p:spPr>
          <a:xfrm>
            <a:off x="0" y="5500882"/>
            <a:ext cx="9185511" cy="319087"/>
          </a:xfrm>
          <a:prstGeom prst="rect">
            <a:avLst/>
          </a:prstGeom>
        </p:spPr>
      </p:pic>
      <p:pic>
        <p:nvPicPr>
          <p:cNvPr id="14" name="Picture 13">
            <a:extLst>
              <a:ext uri="{FF2B5EF4-FFF2-40B4-BE49-F238E27FC236}">
                <a16:creationId xmlns:a16="http://schemas.microsoft.com/office/drawing/2014/main" id="{3A7B416C-618F-0D28-0211-84D8539D395C}"/>
              </a:ext>
            </a:extLst>
          </p:cNvPr>
          <p:cNvPicPr>
            <a:picLocks noChangeAspect="1"/>
          </p:cNvPicPr>
          <p:nvPr/>
        </p:nvPicPr>
        <p:blipFill>
          <a:blip r:embed="rId5"/>
          <a:stretch>
            <a:fillRect/>
          </a:stretch>
        </p:blipFill>
        <p:spPr>
          <a:xfrm>
            <a:off x="20755" y="6067117"/>
            <a:ext cx="9144000" cy="333683"/>
          </a:xfrm>
          <a:prstGeom prst="rect">
            <a:avLst/>
          </a:prstGeom>
        </p:spPr>
      </p:pic>
    </p:spTree>
    <p:extLst>
      <p:ext uri="{BB962C8B-B14F-4D97-AF65-F5344CB8AC3E}">
        <p14:creationId xmlns:p14="http://schemas.microsoft.com/office/powerpoint/2010/main" val="395176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D2DD-3C49-FA58-55BD-6E5DF84354C4}"/>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r>
              <a:rPr lang="en-IN" b="0" i="0" dirty="0">
                <a:solidFill>
                  <a:srgbClr val="161616"/>
                </a:solidFill>
                <a:effectLst/>
                <a:latin typeface="IBM Plex Sans" panose="020B0503050203000203" pitchFamily="34" charset="0"/>
              </a:rPr>
              <a:t>Types of Ensemble Learning Methods</a:t>
            </a:r>
            <a:endParaRPr lang="en-IN" dirty="0"/>
          </a:p>
        </p:txBody>
      </p:sp>
      <p:sp>
        <p:nvSpPr>
          <p:cNvPr id="3" name="Content Placeholder 2">
            <a:extLst>
              <a:ext uri="{FF2B5EF4-FFF2-40B4-BE49-F238E27FC236}">
                <a16:creationId xmlns:a16="http://schemas.microsoft.com/office/drawing/2014/main" id="{A1525C2F-5013-A139-DBBD-5FE57F287A03}"/>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DBC870CC-2B3E-B464-D003-0768B7E4EB1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4CB4F12E-07F7-5533-EA71-080360E4A7BB}"/>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AD86FE0-E28A-F8B2-6DB1-CC1A41EA720A}"/>
              </a:ext>
            </a:extLst>
          </p:cNvPr>
          <p:cNvSpPr>
            <a:spLocks noGrp="1"/>
          </p:cNvSpPr>
          <p:nvPr>
            <p:ph type="sldNum" sz="quarter" idx="12"/>
          </p:nvPr>
        </p:nvSpPr>
        <p:spPr/>
        <p:txBody>
          <a:bodyPr/>
          <a:lstStyle/>
          <a:p>
            <a:fld id="{BB2CE0DE-867F-455F-B20B-96D381B4AB71}" type="slidenum">
              <a:rPr lang="en-US" smtClean="0"/>
              <a:t>7</a:t>
            </a:fld>
            <a:endParaRPr lang="en-US"/>
          </a:p>
        </p:txBody>
      </p:sp>
      <p:pic>
        <p:nvPicPr>
          <p:cNvPr id="7" name="Picture 6">
            <a:extLst>
              <a:ext uri="{FF2B5EF4-FFF2-40B4-BE49-F238E27FC236}">
                <a16:creationId xmlns:a16="http://schemas.microsoft.com/office/drawing/2014/main" id="{34F1D300-FA2B-642C-B01F-46B7EC0CC5D8}"/>
              </a:ext>
            </a:extLst>
          </p:cNvPr>
          <p:cNvPicPr>
            <a:picLocks noChangeAspect="1"/>
          </p:cNvPicPr>
          <p:nvPr/>
        </p:nvPicPr>
        <p:blipFill>
          <a:blip r:embed="rId2"/>
          <a:stretch>
            <a:fillRect/>
          </a:stretch>
        </p:blipFill>
        <p:spPr>
          <a:xfrm>
            <a:off x="546982" y="1250244"/>
            <a:ext cx="8750144" cy="4921956"/>
          </a:xfrm>
          <a:prstGeom prst="rect">
            <a:avLst/>
          </a:prstGeom>
        </p:spPr>
      </p:pic>
    </p:spTree>
    <p:extLst>
      <p:ext uri="{BB962C8B-B14F-4D97-AF65-F5344CB8AC3E}">
        <p14:creationId xmlns:p14="http://schemas.microsoft.com/office/powerpoint/2010/main" val="41883856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B717-4BDF-AA7A-BD73-391A012BF18F}"/>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2812E284-849C-4A83-9127-4DF6334AA1E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243FD0F-6218-1584-17E5-26AD1A180513}"/>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74017120-462D-D06A-ECAE-8FF70A3A1876}"/>
              </a:ext>
            </a:extLst>
          </p:cNvPr>
          <p:cNvSpPr>
            <a:spLocks noGrp="1"/>
          </p:cNvSpPr>
          <p:nvPr>
            <p:ph type="sldNum" sz="quarter" idx="12"/>
          </p:nvPr>
        </p:nvSpPr>
        <p:spPr/>
        <p:txBody>
          <a:bodyPr/>
          <a:lstStyle/>
          <a:p>
            <a:fld id="{BB2CE0DE-867F-455F-B20B-96D381B4AB71}" type="slidenum">
              <a:rPr lang="en-US" smtClean="0"/>
              <a:t>70</a:t>
            </a:fld>
            <a:endParaRPr lang="en-US"/>
          </a:p>
        </p:txBody>
      </p:sp>
      <p:pic>
        <p:nvPicPr>
          <p:cNvPr id="8" name="Picture 7">
            <a:extLst>
              <a:ext uri="{FF2B5EF4-FFF2-40B4-BE49-F238E27FC236}">
                <a16:creationId xmlns:a16="http://schemas.microsoft.com/office/drawing/2014/main" id="{462F8CE9-D617-BB2E-37E8-78B20EC50334}"/>
              </a:ext>
            </a:extLst>
          </p:cNvPr>
          <p:cNvPicPr>
            <a:picLocks noChangeAspect="1"/>
          </p:cNvPicPr>
          <p:nvPr/>
        </p:nvPicPr>
        <p:blipFill>
          <a:blip r:embed="rId2"/>
          <a:stretch>
            <a:fillRect/>
          </a:stretch>
        </p:blipFill>
        <p:spPr>
          <a:xfrm>
            <a:off x="261938" y="152400"/>
            <a:ext cx="8610600" cy="2662933"/>
          </a:xfrm>
          <a:prstGeom prst="rect">
            <a:avLst/>
          </a:prstGeom>
        </p:spPr>
      </p:pic>
      <p:grpSp>
        <p:nvGrpSpPr>
          <p:cNvPr id="16" name="Group 15">
            <a:extLst>
              <a:ext uri="{FF2B5EF4-FFF2-40B4-BE49-F238E27FC236}">
                <a16:creationId xmlns:a16="http://schemas.microsoft.com/office/drawing/2014/main" id="{9EEFA6DE-8D60-0BA7-7BC4-8D2549165865}"/>
              </a:ext>
            </a:extLst>
          </p:cNvPr>
          <p:cNvGrpSpPr/>
          <p:nvPr/>
        </p:nvGrpSpPr>
        <p:grpSpPr>
          <a:xfrm>
            <a:off x="261938" y="3200400"/>
            <a:ext cx="8610600" cy="2667000"/>
            <a:chOff x="261938" y="3200400"/>
            <a:chExt cx="8610600" cy="2667000"/>
          </a:xfrm>
        </p:grpSpPr>
        <p:pic>
          <p:nvPicPr>
            <p:cNvPr id="9" name="Picture 8">
              <a:extLst>
                <a:ext uri="{FF2B5EF4-FFF2-40B4-BE49-F238E27FC236}">
                  <a16:creationId xmlns:a16="http://schemas.microsoft.com/office/drawing/2014/main" id="{8E89A540-D40C-2F02-1B69-BD7144584617}"/>
                </a:ext>
              </a:extLst>
            </p:cNvPr>
            <p:cNvPicPr>
              <a:picLocks noChangeAspect="1"/>
            </p:cNvPicPr>
            <p:nvPr/>
          </p:nvPicPr>
          <p:blipFill>
            <a:blip r:embed="rId2"/>
            <a:stretch>
              <a:fillRect/>
            </a:stretch>
          </p:blipFill>
          <p:spPr>
            <a:xfrm>
              <a:off x="261938" y="3200400"/>
              <a:ext cx="8610600" cy="2662933"/>
            </a:xfrm>
            <a:prstGeom prst="rect">
              <a:avLst/>
            </a:prstGeom>
          </p:spPr>
        </p:pic>
        <p:sp>
          <p:nvSpPr>
            <p:cNvPr id="10" name="TextBox 9">
              <a:extLst>
                <a:ext uri="{FF2B5EF4-FFF2-40B4-BE49-F238E27FC236}">
                  <a16:creationId xmlns:a16="http://schemas.microsoft.com/office/drawing/2014/main" id="{5FB53FB7-BB1B-2988-E20E-78B0B990B70B}"/>
                </a:ext>
              </a:extLst>
            </p:cNvPr>
            <p:cNvSpPr txBox="1"/>
            <p:nvPr/>
          </p:nvSpPr>
          <p:spPr>
            <a:xfrm>
              <a:off x="7815942" y="3755572"/>
              <a:ext cx="570734" cy="369332"/>
            </a:xfrm>
            <a:prstGeom prst="rect">
              <a:avLst/>
            </a:prstGeom>
            <a:noFill/>
          </p:spPr>
          <p:txBody>
            <a:bodyPr wrap="none" rtlCol="0">
              <a:spAutoFit/>
            </a:bodyPr>
            <a:lstStyle/>
            <a:p>
              <a:r>
                <a:rPr lang="en-IN" dirty="0"/>
                <a:t>Yes</a:t>
              </a:r>
            </a:p>
          </p:txBody>
        </p:sp>
        <p:sp>
          <p:nvSpPr>
            <p:cNvPr id="11" name="TextBox 10">
              <a:extLst>
                <a:ext uri="{FF2B5EF4-FFF2-40B4-BE49-F238E27FC236}">
                  <a16:creationId xmlns:a16="http://schemas.microsoft.com/office/drawing/2014/main" id="{D575BC13-2CDA-E24C-3F3B-6B728ADF50A1}"/>
                </a:ext>
              </a:extLst>
            </p:cNvPr>
            <p:cNvSpPr txBox="1"/>
            <p:nvPr/>
          </p:nvSpPr>
          <p:spPr>
            <a:xfrm>
              <a:off x="7864028" y="4476923"/>
              <a:ext cx="570734" cy="369332"/>
            </a:xfrm>
            <a:prstGeom prst="rect">
              <a:avLst/>
            </a:prstGeom>
            <a:noFill/>
          </p:spPr>
          <p:txBody>
            <a:bodyPr wrap="none" rtlCol="0">
              <a:spAutoFit/>
            </a:bodyPr>
            <a:lstStyle/>
            <a:p>
              <a:r>
                <a:rPr lang="en-IN" dirty="0"/>
                <a:t>Yes</a:t>
              </a:r>
            </a:p>
          </p:txBody>
        </p:sp>
        <p:sp>
          <p:nvSpPr>
            <p:cNvPr id="12" name="TextBox 11">
              <a:extLst>
                <a:ext uri="{FF2B5EF4-FFF2-40B4-BE49-F238E27FC236}">
                  <a16:creationId xmlns:a16="http://schemas.microsoft.com/office/drawing/2014/main" id="{4330EE70-5F21-DD1E-551F-8519ADE63986}"/>
                </a:ext>
              </a:extLst>
            </p:cNvPr>
            <p:cNvSpPr txBox="1"/>
            <p:nvPr/>
          </p:nvSpPr>
          <p:spPr>
            <a:xfrm>
              <a:off x="7875047" y="5170519"/>
              <a:ext cx="570734" cy="369332"/>
            </a:xfrm>
            <a:prstGeom prst="rect">
              <a:avLst/>
            </a:prstGeom>
            <a:noFill/>
          </p:spPr>
          <p:txBody>
            <a:bodyPr wrap="none" rtlCol="0">
              <a:spAutoFit/>
            </a:bodyPr>
            <a:lstStyle/>
            <a:p>
              <a:r>
                <a:rPr lang="en-IN" dirty="0"/>
                <a:t>Yes</a:t>
              </a:r>
            </a:p>
          </p:txBody>
        </p:sp>
        <p:sp>
          <p:nvSpPr>
            <p:cNvPr id="13" name="TextBox 12">
              <a:extLst>
                <a:ext uri="{FF2B5EF4-FFF2-40B4-BE49-F238E27FC236}">
                  <a16:creationId xmlns:a16="http://schemas.microsoft.com/office/drawing/2014/main" id="{384A6E4A-83AF-0837-6388-426A6E44BBB6}"/>
                </a:ext>
              </a:extLst>
            </p:cNvPr>
            <p:cNvSpPr txBox="1"/>
            <p:nvPr/>
          </p:nvSpPr>
          <p:spPr>
            <a:xfrm>
              <a:off x="7869944" y="5498068"/>
              <a:ext cx="570734" cy="369332"/>
            </a:xfrm>
            <a:prstGeom prst="rect">
              <a:avLst/>
            </a:prstGeom>
            <a:noFill/>
          </p:spPr>
          <p:txBody>
            <a:bodyPr wrap="none" rtlCol="0">
              <a:spAutoFit/>
            </a:bodyPr>
            <a:lstStyle/>
            <a:p>
              <a:r>
                <a:rPr lang="en-IN" dirty="0"/>
                <a:t>Yes</a:t>
              </a:r>
            </a:p>
          </p:txBody>
        </p:sp>
        <p:sp>
          <p:nvSpPr>
            <p:cNvPr id="14" name="TextBox 13">
              <a:extLst>
                <a:ext uri="{FF2B5EF4-FFF2-40B4-BE49-F238E27FC236}">
                  <a16:creationId xmlns:a16="http://schemas.microsoft.com/office/drawing/2014/main" id="{54FE8D10-A489-B737-CDC4-D11027C95BA2}"/>
                </a:ext>
              </a:extLst>
            </p:cNvPr>
            <p:cNvSpPr txBox="1"/>
            <p:nvPr/>
          </p:nvSpPr>
          <p:spPr>
            <a:xfrm>
              <a:off x="7831077" y="4104306"/>
              <a:ext cx="497252" cy="369332"/>
            </a:xfrm>
            <a:prstGeom prst="rect">
              <a:avLst/>
            </a:prstGeom>
            <a:noFill/>
          </p:spPr>
          <p:txBody>
            <a:bodyPr wrap="none" rtlCol="0">
              <a:spAutoFit/>
            </a:bodyPr>
            <a:lstStyle/>
            <a:p>
              <a:r>
                <a:rPr lang="en-IN" dirty="0"/>
                <a:t>No</a:t>
              </a:r>
            </a:p>
          </p:txBody>
        </p:sp>
        <p:sp>
          <p:nvSpPr>
            <p:cNvPr id="15" name="TextBox 14">
              <a:extLst>
                <a:ext uri="{FF2B5EF4-FFF2-40B4-BE49-F238E27FC236}">
                  <a16:creationId xmlns:a16="http://schemas.microsoft.com/office/drawing/2014/main" id="{11F0AB3E-7FAF-0338-8295-4D8CA9DEBC0D}"/>
                </a:ext>
              </a:extLst>
            </p:cNvPr>
            <p:cNvSpPr txBox="1"/>
            <p:nvPr/>
          </p:nvSpPr>
          <p:spPr>
            <a:xfrm>
              <a:off x="7883214" y="4801187"/>
              <a:ext cx="497252" cy="369332"/>
            </a:xfrm>
            <a:prstGeom prst="rect">
              <a:avLst/>
            </a:prstGeom>
            <a:noFill/>
          </p:spPr>
          <p:txBody>
            <a:bodyPr wrap="none" rtlCol="0">
              <a:spAutoFit/>
            </a:bodyPr>
            <a:lstStyle/>
            <a:p>
              <a:r>
                <a:rPr lang="en-IN" dirty="0"/>
                <a:t>No</a:t>
              </a:r>
            </a:p>
          </p:txBody>
        </p:sp>
      </p:grpSp>
    </p:spTree>
    <p:extLst>
      <p:ext uri="{BB962C8B-B14F-4D97-AF65-F5344CB8AC3E}">
        <p14:creationId xmlns:p14="http://schemas.microsoft.com/office/powerpoint/2010/main" val="3130040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Unit-4</a:t>
            </a:r>
          </a:p>
        </p:txBody>
      </p:sp>
      <p:sp>
        <p:nvSpPr>
          <p:cNvPr id="9219" name="Rectangle 3"/>
          <p:cNvSpPr>
            <a:spLocks noGrp="1" noChangeArrowheads="1"/>
          </p:cNvSpPr>
          <p:nvPr>
            <p:ph type="subTitle" idx="1"/>
          </p:nvPr>
        </p:nvSpPr>
        <p:spPr>
          <a:xfrm>
            <a:off x="914400" y="3200400"/>
            <a:ext cx="7010400" cy="1600200"/>
          </a:xfrm>
        </p:spPr>
        <p:txBody>
          <a:bodyPr/>
          <a:lstStyle/>
          <a:p>
            <a:pPr marL="0" indent="0" algn="just">
              <a:buNone/>
            </a:pPr>
            <a:r>
              <a:rPr lang="en-US" sz="1600" dirty="0"/>
              <a:t>Unit-4: </a:t>
            </a:r>
            <a:r>
              <a:rPr lang="en-US" sz="1600" dirty="0">
                <a:solidFill>
                  <a:schemeClr val="bg1">
                    <a:lumMod val="50000"/>
                  </a:schemeClr>
                </a:solidFill>
              </a:rPr>
              <a:t>Ensemble Techniques And Unsupervised Learning: Combining multiple learners: Model combination schemes, Voting, Ensemble Learning - bagging, boosting, stacking, </a:t>
            </a:r>
            <a:r>
              <a:rPr lang="en-US" sz="1600" dirty="0"/>
              <a:t>Unsupervised learning: Introduction to Clustering, K-means clustering, Dimensionality reduction-Principal Component Analysis </a:t>
            </a:r>
            <a:endParaRPr lang="en-US" sz="2400" b="0" i="0" dirty="0">
              <a:solidFill>
                <a:srgbClr val="262626"/>
              </a:solidFill>
              <a:effectLst/>
              <a:latin typeface="Inter"/>
            </a:endParaRPr>
          </a:p>
        </p:txBody>
      </p:sp>
      <p:sp>
        <p:nvSpPr>
          <p:cNvPr id="2" name="Date Placeholder 1"/>
          <p:cNvSpPr>
            <a:spLocks noGrp="1"/>
          </p:cNvSpPr>
          <p:nvPr>
            <p:ph type="dt" sz="half" idx="10"/>
          </p:nvPr>
        </p:nvSpPr>
        <p:spPr/>
        <p:txBody>
          <a:bodyPr/>
          <a:lstStyle/>
          <a:p>
            <a:fld id="{A42F8E2F-2832-47F3-83A1-0ED57946C6CF}" type="datetime3">
              <a:rPr lang="en-US" smtClean="0"/>
              <a:t>3 May 2025</a:t>
            </a:fld>
            <a:endParaRPr lang="en-US"/>
          </a:p>
        </p:txBody>
      </p:sp>
      <p:sp>
        <p:nvSpPr>
          <p:cNvPr id="3" name="Slide Number Placeholder 2"/>
          <p:cNvSpPr>
            <a:spLocks noGrp="1"/>
          </p:cNvSpPr>
          <p:nvPr>
            <p:ph type="sldNum" sz="quarter" idx="12"/>
          </p:nvPr>
        </p:nvSpPr>
        <p:spPr/>
        <p:txBody>
          <a:bodyPr/>
          <a:lstStyle/>
          <a:p>
            <a:fld id="{5DCC653A-8BE1-4A16-A754-27859D86C4A9}" type="slidenum">
              <a:rPr lang="en-US" smtClean="0"/>
              <a:t>71</a:t>
            </a:fld>
            <a:endParaRPr lang="en-US"/>
          </a:p>
        </p:txBody>
      </p:sp>
      <p:sp>
        <p:nvSpPr>
          <p:cNvPr id="4" name="Footer Placeholder 3"/>
          <p:cNvSpPr>
            <a:spLocks noGrp="1"/>
          </p:cNvSpPr>
          <p:nvPr>
            <p:ph type="ftr" sz="quarter" idx="11"/>
          </p:nvPr>
        </p:nvSpPr>
        <p:spPr/>
        <p:txBody>
          <a:bodyPr/>
          <a:lstStyle/>
          <a:p>
            <a:r>
              <a:rPr lang="en-US"/>
              <a:t>BMSCE</a:t>
            </a:r>
          </a:p>
        </p:txBody>
      </p:sp>
    </p:spTree>
    <p:extLst>
      <p:ext uri="{BB962C8B-B14F-4D97-AF65-F5344CB8AC3E}">
        <p14:creationId xmlns:p14="http://schemas.microsoft.com/office/powerpoint/2010/main" val="172790686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519D-5CBE-44F0-46D7-18186F432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335DAC-0E48-64B2-C235-8C3AE10F2184}"/>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05803BDE-C4FA-DC21-A280-4B6CB4B4CF03}"/>
              </a:ext>
            </a:extLst>
          </p:cNvPr>
          <p:cNvSpPr>
            <a:spLocks noGrp="1"/>
          </p:cNvSpPr>
          <p:nvPr>
            <p:ph idx="1"/>
          </p:nvPr>
        </p:nvSpPr>
        <p:spPr/>
        <p:txBody>
          <a:bodyPr/>
          <a:lstStyle/>
          <a:p>
            <a:pPr algn="just"/>
            <a:r>
              <a:rPr lang="en-US" sz="1800" b="0" i="0" dirty="0">
                <a:solidFill>
                  <a:srgbClr val="242424"/>
                </a:solidFill>
                <a:effectLst/>
                <a:latin typeface="sohne"/>
              </a:rPr>
              <a:t>As the name suggests, unsupervised learning is a machine learning technique in which models are not supervised using training dataset. Instead, models itself find the hidden patterns and insights from the given data. </a:t>
            </a:r>
          </a:p>
          <a:p>
            <a:pPr algn="just"/>
            <a:r>
              <a:rPr lang="en-US" sz="1800" b="0" i="0" dirty="0">
                <a:solidFill>
                  <a:srgbClr val="242424"/>
                </a:solidFill>
                <a:effectLst/>
                <a:latin typeface="sohne"/>
              </a:rPr>
              <a:t>It can be compared to learning which takes place in the human brain while learning new things. It can be defined as:</a:t>
            </a:r>
          </a:p>
          <a:p>
            <a:pPr marL="0" indent="0" algn="just">
              <a:buNone/>
            </a:pPr>
            <a:r>
              <a:rPr lang="en-US" sz="1800" b="0" i="0" dirty="0">
                <a:solidFill>
                  <a:srgbClr val="242424"/>
                </a:solidFill>
                <a:effectLst/>
                <a:latin typeface="sohne"/>
              </a:rPr>
              <a:t>“Unsupervised learning is a type of machine learning in which models are trained using unlabeled dataset and are allowed to act on that data without any supervision.”</a:t>
            </a:r>
          </a:p>
          <a:p>
            <a:pPr marL="0" indent="0" algn="just">
              <a:buNone/>
            </a:pPr>
            <a:r>
              <a:rPr lang="en-US" sz="1800" dirty="0">
                <a:solidFill>
                  <a:srgbClr val="242424"/>
                </a:solidFill>
                <a:latin typeface="sohne"/>
              </a:rPr>
              <a:t>G</a:t>
            </a:r>
            <a:r>
              <a:rPr lang="en-US" sz="1800" b="0" i="0" dirty="0">
                <a:solidFill>
                  <a:srgbClr val="242424"/>
                </a:solidFill>
                <a:effectLst/>
                <a:latin typeface="sohne"/>
              </a:rPr>
              <a:t>oal of unsupervised learning is to find the underlying structure of dataset and group that data according to similarities.</a:t>
            </a:r>
          </a:p>
        </p:txBody>
      </p:sp>
      <p:sp>
        <p:nvSpPr>
          <p:cNvPr id="4" name="Date Placeholder 3">
            <a:extLst>
              <a:ext uri="{FF2B5EF4-FFF2-40B4-BE49-F238E27FC236}">
                <a16:creationId xmlns:a16="http://schemas.microsoft.com/office/drawing/2014/main" id="{C9E4466C-2A34-00D4-8B96-E1C57798150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84561BD-8891-C44D-E17A-DF791D0E225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2FF83A1-B49E-3685-BC0F-49581A360E2A}"/>
              </a:ext>
            </a:extLst>
          </p:cNvPr>
          <p:cNvSpPr>
            <a:spLocks noGrp="1"/>
          </p:cNvSpPr>
          <p:nvPr>
            <p:ph type="sldNum" sz="quarter" idx="12"/>
          </p:nvPr>
        </p:nvSpPr>
        <p:spPr/>
        <p:txBody>
          <a:bodyPr/>
          <a:lstStyle/>
          <a:p>
            <a:fld id="{BB2CE0DE-867F-455F-B20B-96D381B4AB71}" type="slidenum">
              <a:rPr lang="en-US" smtClean="0"/>
              <a:t>72</a:t>
            </a:fld>
            <a:endParaRPr lang="en-US"/>
          </a:p>
        </p:txBody>
      </p:sp>
      <p:pic>
        <p:nvPicPr>
          <p:cNvPr id="8" name="Picture 7">
            <a:extLst>
              <a:ext uri="{FF2B5EF4-FFF2-40B4-BE49-F238E27FC236}">
                <a16:creationId xmlns:a16="http://schemas.microsoft.com/office/drawing/2014/main" id="{8AF39588-F2B0-9D84-2EC0-6237A9C2D94B}"/>
              </a:ext>
            </a:extLst>
          </p:cNvPr>
          <p:cNvPicPr>
            <a:picLocks noChangeAspect="1"/>
          </p:cNvPicPr>
          <p:nvPr/>
        </p:nvPicPr>
        <p:blipFill>
          <a:blip r:embed="rId3"/>
          <a:stretch>
            <a:fillRect/>
          </a:stretch>
        </p:blipFill>
        <p:spPr>
          <a:xfrm>
            <a:off x="2415283" y="4246562"/>
            <a:ext cx="4114800" cy="2314575"/>
          </a:xfrm>
          <a:prstGeom prst="rect">
            <a:avLst/>
          </a:prstGeom>
        </p:spPr>
      </p:pic>
    </p:spTree>
    <p:extLst>
      <p:ext uri="{BB962C8B-B14F-4D97-AF65-F5344CB8AC3E}">
        <p14:creationId xmlns:p14="http://schemas.microsoft.com/office/powerpoint/2010/main" val="1173313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9585-213E-4807-A4B0-23DA4A7FB496}"/>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CC2039F5-0C8F-4D9D-BB58-0A0E7131A2CB}"/>
              </a:ext>
            </a:extLst>
          </p:cNvPr>
          <p:cNvSpPr>
            <a:spLocks noGrp="1"/>
          </p:cNvSpPr>
          <p:nvPr>
            <p:ph idx="1"/>
          </p:nvPr>
        </p:nvSpPr>
        <p:spPr/>
        <p:txBody>
          <a:bodyPr/>
          <a:lstStyle/>
          <a:p>
            <a:pPr marL="0" indent="0" algn="just">
              <a:buNone/>
            </a:pPr>
            <a:r>
              <a:rPr lang="en-US" sz="2000" dirty="0"/>
              <a:t>Below are some main reasons which describe the importance of Unsupervised Learning: </a:t>
            </a:r>
          </a:p>
          <a:p>
            <a:pPr marL="0" indent="0" algn="just">
              <a:buNone/>
            </a:pPr>
            <a:r>
              <a:rPr lang="en-US" sz="2000" dirty="0"/>
              <a:t>o Unsupervised learning is helpful for finding useful insights from the data. </a:t>
            </a:r>
          </a:p>
          <a:p>
            <a:pPr marL="0" indent="0" algn="just">
              <a:buNone/>
            </a:pPr>
            <a:r>
              <a:rPr lang="en-US" sz="2000" dirty="0"/>
              <a:t>o Unsupervised learning is much similar as a human learns to think by their own experiences, which makes it closer to the real AI. </a:t>
            </a:r>
          </a:p>
          <a:p>
            <a:pPr marL="0" indent="0" algn="just">
              <a:buNone/>
            </a:pPr>
            <a:r>
              <a:rPr lang="en-US" sz="2000" dirty="0"/>
              <a:t>o Unsupervised learning works on unlabeled and uncategorized data which make unsupervised learning more important. </a:t>
            </a:r>
          </a:p>
          <a:p>
            <a:pPr marL="0" indent="0" algn="just">
              <a:buNone/>
            </a:pPr>
            <a:r>
              <a:rPr lang="en-US" sz="2000" dirty="0"/>
              <a:t>o In real-world, we do not always have input data with the corresponding output so to solve such cases, we need unsupervised learning.</a:t>
            </a:r>
            <a:endParaRPr lang="en-IN" sz="2000" dirty="0"/>
          </a:p>
        </p:txBody>
      </p:sp>
      <p:sp>
        <p:nvSpPr>
          <p:cNvPr id="4" name="Date Placeholder 3">
            <a:extLst>
              <a:ext uri="{FF2B5EF4-FFF2-40B4-BE49-F238E27FC236}">
                <a16:creationId xmlns:a16="http://schemas.microsoft.com/office/drawing/2014/main" id="{9CA7E73A-0772-427B-8134-7BE7D78DC262}"/>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E21C4654-EF72-4195-BAF9-D6D9E1237AA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973E152-3AF6-457D-9F77-15EB449B2241}"/>
              </a:ext>
            </a:extLst>
          </p:cNvPr>
          <p:cNvSpPr>
            <a:spLocks noGrp="1"/>
          </p:cNvSpPr>
          <p:nvPr>
            <p:ph type="sldNum" sz="quarter" idx="12"/>
          </p:nvPr>
        </p:nvSpPr>
        <p:spPr/>
        <p:txBody>
          <a:bodyPr/>
          <a:lstStyle/>
          <a:p>
            <a:fld id="{BB2CE0DE-867F-455F-B20B-96D381B4AB71}" type="slidenum">
              <a:rPr lang="en-US" smtClean="0"/>
              <a:t>73</a:t>
            </a:fld>
            <a:endParaRPr lang="en-US"/>
          </a:p>
        </p:txBody>
      </p:sp>
    </p:spTree>
    <p:extLst>
      <p:ext uri="{BB962C8B-B14F-4D97-AF65-F5344CB8AC3E}">
        <p14:creationId xmlns:p14="http://schemas.microsoft.com/office/powerpoint/2010/main" val="1776053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F5A3-76EE-42E6-ABAC-6BEFDDA120A0}"/>
              </a:ext>
            </a:extLst>
          </p:cNvPr>
          <p:cNvSpPr>
            <a:spLocks noGrp="1"/>
          </p:cNvSpPr>
          <p:nvPr>
            <p:ph type="title"/>
          </p:nvPr>
        </p:nvSpPr>
        <p:spPr/>
        <p:txBody>
          <a:bodyPr/>
          <a:lstStyle/>
          <a:p>
            <a:r>
              <a:rPr lang="en-IN" dirty="0"/>
              <a:t>Unsupervised Learning</a:t>
            </a:r>
          </a:p>
        </p:txBody>
      </p:sp>
      <p:sp>
        <p:nvSpPr>
          <p:cNvPr id="3" name="Content Placeholder 2">
            <a:extLst>
              <a:ext uri="{FF2B5EF4-FFF2-40B4-BE49-F238E27FC236}">
                <a16:creationId xmlns:a16="http://schemas.microsoft.com/office/drawing/2014/main" id="{F8B400B4-8AFA-483E-BE98-0235A7D16BE7}"/>
              </a:ext>
            </a:extLst>
          </p:cNvPr>
          <p:cNvSpPr>
            <a:spLocks noGrp="1"/>
          </p:cNvSpPr>
          <p:nvPr>
            <p:ph idx="1"/>
          </p:nvPr>
        </p:nvSpPr>
        <p:spPr/>
        <p:txBody>
          <a:bodyPr/>
          <a:lstStyle/>
          <a:p>
            <a:pPr marL="0" indent="0" algn="just">
              <a:buNone/>
            </a:pPr>
            <a:r>
              <a:rPr lang="en-US" sz="1800" dirty="0"/>
              <a:t>Advantages of Unsupervised Learning </a:t>
            </a:r>
          </a:p>
          <a:p>
            <a:pPr marL="0" indent="0" algn="just">
              <a:buNone/>
            </a:pPr>
            <a:r>
              <a:rPr lang="en-US" sz="1800" dirty="0"/>
              <a:t>o Unsupervised learning is used for more complex tasks as compared to supervised learning because, in unsupervised learning, we don't have labeled input data. </a:t>
            </a:r>
          </a:p>
          <a:p>
            <a:pPr marL="0" indent="0" algn="just">
              <a:buNone/>
            </a:pPr>
            <a:r>
              <a:rPr lang="en-US" sz="1800" dirty="0"/>
              <a:t>o Unsupervised learning is preferable as it is easy to get unlabeled data in comparison to labeled data. </a:t>
            </a:r>
          </a:p>
          <a:p>
            <a:pPr marL="0" indent="0" algn="just">
              <a:buNone/>
            </a:pPr>
            <a:endParaRPr lang="en-US" sz="1800" dirty="0"/>
          </a:p>
          <a:p>
            <a:pPr marL="0" indent="0" algn="just">
              <a:buNone/>
            </a:pPr>
            <a:r>
              <a:rPr lang="en-US" sz="1800" dirty="0"/>
              <a:t>Disadvantages of Unsupervised Learning </a:t>
            </a:r>
          </a:p>
          <a:p>
            <a:pPr marL="0" indent="0" algn="just">
              <a:buNone/>
            </a:pPr>
            <a:r>
              <a:rPr lang="en-US" sz="1800" dirty="0"/>
              <a:t>o Unsupervised learning is intrinsically more difficult than supervised learning as it does not have corresponding output. </a:t>
            </a:r>
          </a:p>
          <a:p>
            <a:pPr marL="0" indent="0" algn="just">
              <a:buNone/>
            </a:pPr>
            <a:r>
              <a:rPr lang="en-US" sz="1800" dirty="0"/>
              <a:t>o The result of the unsupervised learning algorithm might be less accurate as input data is not labeled, and algorithms do not know the exact output in advance.</a:t>
            </a:r>
            <a:endParaRPr lang="en-IN" sz="1800" dirty="0"/>
          </a:p>
        </p:txBody>
      </p:sp>
      <p:sp>
        <p:nvSpPr>
          <p:cNvPr id="4" name="Date Placeholder 3">
            <a:extLst>
              <a:ext uri="{FF2B5EF4-FFF2-40B4-BE49-F238E27FC236}">
                <a16:creationId xmlns:a16="http://schemas.microsoft.com/office/drawing/2014/main" id="{F70279CF-614E-4E21-BF44-6768F788C3FB}"/>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32B8EB4-EFFF-4C40-B407-25469B95A4E9}"/>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788C7A41-6FBA-4EC1-A073-C10C03230399}"/>
              </a:ext>
            </a:extLst>
          </p:cNvPr>
          <p:cNvSpPr>
            <a:spLocks noGrp="1"/>
          </p:cNvSpPr>
          <p:nvPr>
            <p:ph type="sldNum" sz="quarter" idx="12"/>
          </p:nvPr>
        </p:nvSpPr>
        <p:spPr/>
        <p:txBody>
          <a:bodyPr/>
          <a:lstStyle/>
          <a:p>
            <a:fld id="{BB2CE0DE-867F-455F-B20B-96D381B4AB71}" type="slidenum">
              <a:rPr lang="en-US" smtClean="0"/>
              <a:t>74</a:t>
            </a:fld>
            <a:endParaRPr lang="en-US"/>
          </a:p>
        </p:txBody>
      </p:sp>
    </p:spTree>
    <p:extLst>
      <p:ext uri="{BB962C8B-B14F-4D97-AF65-F5344CB8AC3E}">
        <p14:creationId xmlns:p14="http://schemas.microsoft.com/office/powerpoint/2010/main" val="1973886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C6BC-DAB9-4F63-892C-EE0DE4EEADB5}"/>
              </a:ext>
            </a:extLst>
          </p:cNvPr>
          <p:cNvSpPr>
            <a:spLocks noGrp="1"/>
          </p:cNvSpPr>
          <p:nvPr>
            <p:ph type="title"/>
          </p:nvPr>
        </p:nvSpPr>
        <p:spPr/>
        <p:txBody>
          <a:bodyPr/>
          <a:lstStyle/>
          <a:p>
            <a:r>
              <a:rPr lang="en-US" sz="3200" b="0" i="0" dirty="0">
                <a:solidFill>
                  <a:srgbClr val="242424"/>
                </a:solidFill>
                <a:effectLst/>
                <a:latin typeface="sohne"/>
              </a:rPr>
              <a:t>Unsupervised Learning</a:t>
            </a:r>
            <a:endParaRPr lang="en-IN" dirty="0"/>
          </a:p>
        </p:txBody>
      </p:sp>
      <p:sp>
        <p:nvSpPr>
          <p:cNvPr id="3" name="Content Placeholder 2">
            <a:extLst>
              <a:ext uri="{FF2B5EF4-FFF2-40B4-BE49-F238E27FC236}">
                <a16:creationId xmlns:a16="http://schemas.microsoft.com/office/drawing/2014/main" id="{86DAA7A6-89E0-69E4-ABBB-9ABDF549F933}"/>
              </a:ext>
            </a:extLst>
          </p:cNvPr>
          <p:cNvSpPr>
            <a:spLocks noGrp="1"/>
          </p:cNvSpPr>
          <p:nvPr>
            <p:ph idx="1"/>
          </p:nvPr>
        </p:nvSpPr>
        <p:spPr/>
        <p:txBody>
          <a:bodyPr/>
          <a:lstStyle/>
          <a:p>
            <a:pPr marL="0" indent="0" algn="just">
              <a:lnSpc>
                <a:spcPts val="2400"/>
              </a:lnSpc>
              <a:buNone/>
            </a:pPr>
            <a:r>
              <a:rPr lang="en-US" sz="2000" b="0" i="0" dirty="0">
                <a:solidFill>
                  <a:srgbClr val="242424"/>
                </a:solidFill>
                <a:effectLst/>
                <a:latin typeface="sohne"/>
              </a:rPr>
              <a:t>Unsupervised Learning can further be categorized as :</a:t>
            </a:r>
          </a:p>
          <a:p>
            <a:pPr marL="0" indent="0" algn="just">
              <a:lnSpc>
                <a:spcPts val="2400"/>
              </a:lnSpc>
              <a:buNone/>
            </a:pPr>
            <a:r>
              <a:rPr lang="en-US" sz="2000" b="1" i="0" dirty="0">
                <a:solidFill>
                  <a:srgbClr val="C00000"/>
                </a:solidFill>
                <a:effectLst/>
                <a:latin typeface="sohne"/>
              </a:rPr>
              <a:t>1. Clustering: </a:t>
            </a:r>
            <a:r>
              <a:rPr lang="en-US" sz="2000" b="0" i="0" dirty="0">
                <a:solidFill>
                  <a:srgbClr val="242424"/>
                </a:solidFill>
                <a:effectLst/>
                <a:latin typeface="sohne"/>
              </a:rPr>
              <a:t>Clustering in unsupervised machine learning is the process of grouping </a:t>
            </a:r>
            <a:r>
              <a:rPr lang="en-US" sz="2000" b="1" i="0" u="sng" dirty="0">
                <a:solidFill>
                  <a:srgbClr val="242424"/>
                </a:solidFill>
                <a:effectLst/>
                <a:latin typeface="sohne"/>
              </a:rPr>
              <a:t>unlabeled data into clusters based on their similarities</a:t>
            </a:r>
            <a:r>
              <a:rPr lang="en-US" sz="2000" b="0" i="0" dirty="0">
                <a:solidFill>
                  <a:srgbClr val="242424"/>
                </a:solidFill>
                <a:effectLst/>
                <a:latin typeface="sohne"/>
              </a:rPr>
              <a:t>. The goal of clustering is to identify patterns and relationships in the data without any prior knowledge of the data’s meaning.</a:t>
            </a:r>
          </a:p>
          <a:p>
            <a:pPr marL="0" indent="0" algn="just">
              <a:lnSpc>
                <a:spcPts val="2400"/>
              </a:lnSpc>
              <a:buNone/>
            </a:pPr>
            <a:endParaRPr lang="en-US" sz="2000" b="0" i="0" dirty="0">
              <a:solidFill>
                <a:srgbClr val="242424"/>
              </a:solidFill>
              <a:effectLst/>
              <a:latin typeface="sohne"/>
            </a:endParaRPr>
          </a:p>
          <a:p>
            <a:pPr marL="0" indent="0" algn="just">
              <a:buNone/>
            </a:pPr>
            <a:r>
              <a:rPr lang="en-US" sz="2000" b="1" i="0" dirty="0">
                <a:solidFill>
                  <a:srgbClr val="C00000"/>
                </a:solidFill>
                <a:effectLst/>
                <a:latin typeface="sohne"/>
              </a:rPr>
              <a:t>2. Association: </a:t>
            </a:r>
            <a:r>
              <a:rPr lang="en-US" sz="2000" b="0" i="0" dirty="0">
                <a:solidFill>
                  <a:srgbClr val="242424"/>
                </a:solidFill>
                <a:effectLst/>
                <a:latin typeface="sohne"/>
              </a:rPr>
              <a:t>Association rule learning is also known as association rule mining is a common technique used to discover associations in unsupervised machine learning. This technique is a </a:t>
            </a:r>
            <a:r>
              <a:rPr lang="en-US" sz="2000" b="1" i="0" u="sng" dirty="0">
                <a:solidFill>
                  <a:srgbClr val="242424"/>
                </a:solidFill>
                <a:effectLst/>
                <a:latin typeface="sohne"/>
              </a:rPr>
              <a:t>rule-based ML technique that finds out some very useful relations between parameters of a large data set</a:t>
            </a:r>
            <a:r>
              <a:rPr lang="en-US" sz="2000" b="0" i="0" dirty="0">
                <a:solidFill>
                  <a:srgbClr val="242424"/>
                </a:solidFill>
                <a:effectLst/>
                <a:latin typeface="sohne"/>
              </a:rPr>
              <a:t>. This technique is basically used for market basket analysis that helps to better understand the relationship between different products.</a:t>
            </a:r>
            <a:endParaRPr lang="en-IN" sz="2000" dirty="0"/>
          </a:p>
        </p:txBody>
      </p:sp>
      <p:sp>
        <p:nvSpPr>
          <p:cNvPr id="4" name="Date Placeholder 3">
            <a:extLst>
              <a:ext uri="{FF2B5EF4-FFF2-40B4-BE49-F238E27FC236}">
                <a16:creationId xmlns:a16="http://schemas.microsoft.com/office/drawing/2014/main" id="{C50A3189-5F04-1C15-23C7-5488BCA23D0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6476140-7ADA-B69A-B173-0264B201E8F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8484119B-ADFB-93F8-A2AD-EE7B0B66E0F4}"/>
              </a:ext>
            </a:extLst>
          </p:cNvPr>
          <p:cNvSpPr>
            <a:spLocks noGrp="1"/>
          </p:cNvSpPr>
          <p:nvPr>
            <p:ph type="sldNum" sz="quarter" idx="12"/>
          </p:nvPr>
        </p:nvSpPr>
        <p:spPr/>
        <p:txBody>
          <a:bodyPr/>
          <a:lstStyle/>
          <a:p>
            <a:fld id="{BB2CE0DE-867F-455F-B20B-96D381B4AB71}" type="slidenum">
              <a:rPr lang="en-US" smtClean="0"/>
              <a:t>75</a:t>
            </a:fld>
            <a:endParaRPr lang="en-US"/>
          </a:p>
        </p:txBody>
      </p:sp>
    </p:spTree>
    <p:extLst>
      <p:ext uri="{BB962C8B-B14F-4D97-AF65-F5344CB8AC3E}">
        <p14:creationId xmlns:p14="http://schemas.microsoft.com/office/powerpoint/2010/main" val="4038997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857C-A120-1023-9B35-88B65AB7A191}"/>
              </a:ext>
            </a:extLst>
          </p:cNvPr>
          <p:cNvSpPr>
            <a:spLocks noGrp="1"/>
          </p:cNvSpPr>
          <p:nvPr>
            <p:ph type="title"/>
          </p:nvPr>
        </p:nvSpPr>
        <p:spPr/>
        <p:txBody>
          <a:bodyPr/>
          <a:lstStyle/>
          <a:p>
            <a:r>
              <a:rPr lang="en-IN" dirty="0"/>
              <a:t>Example of Clustering </a:t>
            </a:r>
          </a:p>
        </p:txBody>
      </p:sp>
      <p:sp>
        <p:nvSpPr>
          <p:cNvPr id="3" name="Content Placeholder 2">
            <a:extLst>
              <a:ext uri="{FF2B5EF4-FFF2-40B4-BE49-F238E27FC236}">
                <a16:creationId xmlns:a16="http://schemas.microsoft.com/office/drawing/2014/main" id="{AD1538E4-4BEE-56F7-4CBB-CC84A11DFE49}"/>
              </a:ext>
            </a:extLst>
          </p:cNvPr>
          <p:cNvSpPr>
            <a:spLocks noGrp="1"/>
          </p:cNvSpPr>
          <p:nvPr>
            <p:ph idx="1"/>
          </p:nvPr>
        </p:nvSpPr>
        <p:spPr/>
        <p:txBody>
          <a:bodyPr/>
          <a:lstStyle/>
          <a:p>
            <a:pPr marL="0" indent="0" algn="just">
              <a:spcBef>
                <a:spcPts val="750"/>
              </a:spcBef>
              <a:spcAft>
                <a:spcPts val="600"/>
              </a:spcAft>
              <a:buNone/>
            </a:pPr>
            <a:r>
              <a:rPr lang="en-US" sz="2000" b="1" i="0" dirty="0">
                <a:solidFill>
                  <a:srgbClr val="001D35"/>
                </a:solidFill>
                <a:effectLst/>
                <a:latin typeface="Google Sans"/>
              </a:rPr>
              <a:t>Customer Segmentation:  </a:t>
            </a:r>
            <a:r>
              <a:rPr lang="en-US" sz="2000" b="0" i="0" dirty="0">
                <a:solidFill>
                  <a:srgbClr val="001D35"/>
                </a:solidFill>
                <a:effectLst/>
                <a:latin typeface="Google Sans"/>
              </a:rPr>
              <a:t>Grouping customers based on purchasing patterns, demographics, or online behavior to tailor marketing strategies and product offerings. </a:t>
            </a:r>
          </a:p>
          <a:p>
            <a:pPr marL="0" indent="0" algn="just">
              <a:spcBef>
                <a:spcPts val="750"/>
              </a:spcBef>
              <a:spcAft>
                <a:spcPts val="600"/>
              </a:spcAft>
              <a:buNone/>
            </a:pPr>
            <a:r>
              <a:rPr lang="en-US" sz="2000" b="1" i="0" dirty="0">
                <a:solidFill>
                  <a:srgbClr val="001D35"/>
                </a:solidFill>
                <a:effectLst/>
                <a:latin typeface="Google Sans"/>
              </a:rPr>
              <a:t>Image Segmentation: </a:t>
            </a:r>
            <a:r>
              <a:rPr lang="en-US" sz="2000" b="0" i="0" dirty="0">
                <a:solidFill>
                  <a:srgbClr val="001D35"/>
                </a:solidFill>
                <a:effectLst/>
                <a:latin typeface="Google Sans"/>
              </a:rPr>
              <a:t>Dividing images into distinct regions or objects for analysis, such as in medical imaging or object recognition. </a:t>
            </a:r>
          </a:p>
          <a:p>
            <a:pPr marL="0" indent="0" algn="just">
              <a:spcBef>
                <a:spcPts val="750"/>
              </a:spcBef>
              <a:spcAft>
                <a:spcPts val="600"/>
              </a:spcAft>
              <a:buNone/>
            </a:pPr>
            <a:r>
              <a:rPr lang="en-US" sz="2000" b="1" i="0" dirty="0">
                <a:solidFill>
                  <a:srgbClr val="001D35"/>
                </a:solidFill>
                <a:effectLst/>
                <a:latin typeface="Google Sans"/>
              </a:rPr>
              <a:t>Social Network Analysis: </a:t>
            </a:r>
            <a:r>
              <a:rPr lang="en-US" sz="2000" b="0" i="0" dirty="0">
                <a:solidFill>
                  <a:srgbClr val="001D35"/>
                </a:solidFill>
                <a:effectLst/>
                <a:latin typeface="Google Sans"/>
              </a:rPr>
              <a:t>Identifying communities or clusters of users with similar connections or interests. </a:t>
            </a:r>
          </a:p>
          <a:p>
            <a:pPr marL="0" indent="0" algn="just">
              <a:spcBef>
                <a:spcPts val="750"/>
              </a:spcBef>
              <a:spcAft>
                <a:spcPts val="600"/>
              </a:spcAft>
              <a:buNone/>
            </a:pPr>
            <a:r>
              <a:rPr lang="en-US" sz="2000" b="1" i="0" dirty="0">
                <a:solidFill>
                  <a:srgbClr val="001D35"/>
                </a:solidFill>
                <a:effectLst/>
                <a:latin typeface="Google Sans"/>
              </a:rPr>
              <a:t>Anomaly Detection: </a:t>
            </a:r>
            <a:r>
              <a:rPr lang="en-US" sz="2000" b="0" i="0" dirty="0">
                <a:solidFill>
                  <a:srgbClr val="001D35"/>
                </a:solidFill>
                <a:effectLst/>
                <a:latin typeface="Google Sans"/>
              </a:rPr>
              <a:t>Identifying unusual patterns or outliers in data, which can be used for fraud detection, network intrusion detection, or equipment failure prediction. </a:t>
            </a:r>
          </a:p>
          <a:p>
            <a:pPr marL="0" indent="0" algn="just">
              <a:spcBef>
                <a:spcPts val="750"/>
              </a:spcBef>
              <a:spcAft>
                <a:spcPts val="600"/>
              </a:spcAft>
              <a:buNone/>
            </a:pPr>
            <a:r>
              <a:rPr lang="en-US" sz="2000" b="1" i="0" dirty="0">
                <a:solidFill>
                  <a:srgbClr val="001D35"/>
                </a:solidFill>
                <a:effectLst/>
                <a:latin typeface="Google Sans"/>
              </a:rPr>
              <a:t>Document Clustering: </a:t>
            </a:r>
            <a:r>
              <a:rPr lang="en-US" sz="2000" b="0" i="0" dirty="0">
                <a:solidFill>
                  <a:srgbClr val="001D35"/>
                </a:solidFill>
                <a:effectLst/>
                <a:latin typeface="Google Sans"/>
              </a:rPr>
              <a:t>Organizing documents by topic or theme for efficient information retrieval and categorization. </a:t>
            </a:r>
          </a:p>
          <a:p>
            <a:pPr marL="0" indent="0" algn="just">
              <a:buNone/>
            </a:pPr>
            <a:endParaRPr lang="en-IN" sz="2000" dirty="0"/>
          </a:p>
        </p:txBody>
      </p:sp>
      <p:sp>
        <p:nvSpPr>
          <p:cNvPr id="4" name="Date Placeholder 3">
            <a:extLst>
              <a:ext uri="{FF2B5EF4-FFF2-40B4-BE49-F238E27FC236}">
                <a16:creationId xmlns:a16="http://schemas.microsoft.com/office/drawing/2014/main" id="{ECD6C6FF-7B9E-340C-0041-F2885262E34A}"/>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06D1D91F-97D1-AA2B-45CB-5FD5BA3054D1}"/>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CDF4D6A2-CB50-5945-DE60-A34D90B4E534}"/>
              </a:ext>
            </a:extLst>
          </p:cNvPr>
          <p:cNvSpPr>
            <a:spLocks noGrp="1"/>
          </p:cNvSpPr>
          <p:nvPr>
            <p:ph type="sldNum" sz="quarter" idx="12"/>
          </p:nvPr>
        </p:nvSpPr>
        <p:spPr/>
        <p:txBody>
          <a:bodyPr/>
          <a:lstStyle/>
          <a:p>
            <a:fld id="{BB2CE0DE-867F-455F-B20B-96D381B4AB71}" type="slidenum">
              <a:rPr lang="en-US" smtClean="0"/>
              <a:t>76</a:t>
            </a:fld>
            <a:endParaRPr lang="en-US"/>
          </a:p>
        </p:txBody>
      </p:sp>
    </p:spTree>
    <p:extLst>
      <p:ext uri="{BB962C8B-B14F-4D97-AF65-F5344CB8AC3E}">
        <p14:creationId xmlns:p14="http://schemas.microsoft.com/office/powerpoint/2010/main" val="2612326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6F11-7F9A-4B1B-A6B9-EB523AD96E21}"/>
              </a:ext>
            </a:extLst>
          </p:cNvPr>
          <p:cNvSpPr>
            <a:spLocks noGrp="1"/>
          </p:cNvSpPr>
          <p:nvPr>
            <p:ph type="title"/>
          </p:nvPr>
        </p:nvSpPr>
        <p:spPr/>
        <p:txBody>
          <a:bodyPr/>
          <a:lstStyle/>
          <a:p>
            <a:r>
              <a:rPr lang="en-US" dirty="0"/>
              <a:t>Introduction to Clustering</a:t>
            </a:r>
            <a:endParaRPr lang="en-IN" dirty="0"/>
          </a:p>
        </p:txBody>
      </p:sp>
      <p:sp>
        <p:nvSpPr>
          <p:cNvPr id="3" name="Content Placeholder 2">
            <a:extLst>
              <a:ext uri="{FF2B5EF4-FFF2-40B4-BE49-F238E27FC236}">
                <a16:creationId xmlns:a16="http://schemas.microsoft.com/office/drawing/2014/main" id="{00C8458C-9735-4D1A-8A2E-1E281D400A4C}"/>
              </a:ext>
            </a:extLst>
          </p:cNvPr>
          <p:cNvSpPr>
            <a:spLocks noGrp="1"/>
          </p:cNvSpPr>
          <p:nvPr>
            <p:ph idx="1"/>
          </p:nvPr>
        </p:nvSpPr>
        <p:spPr/>
        <p:txBody>
          <a:bodyPr/>
          <a:lstStyle/>
          <a:p>
            <a:pPr marL="0" indent="0" algn="just">
              <a:buNone/>
            </a:pPr>
            <a:r>
              <a:rPr lang="en-US" b="1" i="0" dirty="0">
                <a:solidFill>
                  <a:srgbClr val="1A73E8"/>
                </a:solidFill>
                <a:effectLst/>
                <a:latin typeface="Times New Roman" panose="02020603050405020304" pitchFamily="18" charset="0"/>
                <a:cs typeface="Times New Roman" panose="02020603050405020304" pitchFamily="18" charset="0"/>
              </a:rPr>
              <a:t>Clustering</a:t>
            </a:r>
            <a:r>
              <a:rPr lang="en-US" b="0" i="0" dirty="0">
                <a:solidFill>
                  <a:srgbClr val="202124"/>
                </a:solidFill>
                <a:effectLst/>
                <a:latin typeface="Times New Roman" panose="02020603050405020304" pitchFamily="18" charset="0"/>
                <a:cs typeface="Times New Roman" panose="02020603050405020304" pitchFamily="18" charset="0"/>
              </a:rPr>
              <a:t> is an unsupervised machine learning technique designed to group </a:t>
            </a:r>
            <a:r>
              <a:rPr lang="en-US" b="1" i="0" dirty="0">
                <a:solidFill>
                  <a:srgbClr val="1A73E8"/>
                </a:solidFill>
                <a:effectLst/>
                <a:latin typeface="Times New Roman" panose="02020603050405020304" pitchFamily="18" charset="0"/>
                <a:cs typeface="Times New Roman" panose="02020603050405020304" pitchFamily="18" charset="0"/>
              </a:rPr>
              <a:t>unlabeled examples</a:t>
            </a:r>
            <a:r>
              <a:rPr lang="en-US" b="0" i="0" dirty="0">
                <a:solidFill>
                  <a:srgbClr val="202124"/>
                </a:solidFill>
                <a:effectLst/>
                <a:latin typeface="Times New Roman" panose="02020603050405020304" pitchFamily="18" charset="0"/>
                <a:cs typeface="Times New Roman" panose="02020603050405020304" pitchFamily="18" charset="0"/>
              </a:rPr>
              <a:t> based on their similarity to each other.</a:t>
            </a: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BE1F29F-4DED-4B7A-8C24-05273C79897E}"/>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66AD003-383C-4700-A279-386335BA6B4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10ACC28-1328-450D-A749-78940380F7B8}"/>
              </a:ext>
            </a:extLst>
          </p:cNvPr>
          <p:cNvSpPr>
            <a:spLocks noGrp="1"/>
          </p:cNvSpPr>
          <p:nvPr>
            <p:ph type="sldNum" sz="quarter" idx="12"/>
          </p:nvPr>
        </p:nvSpPr>
        <p:spPr/>
        <p:txBody>
          <a:bodyPr/>
          <a:lstStyle/>
          <a:p>
            <a:fld id="{BB2CE0DE-867F-455F-B20B-96D381B4AB71}" type="slidenum">
              <a:rPr lang="en-US" smtClean="0"/>
              <a:t>77</a:t>
            </a:fld>
            <a:endParaRPr lang="en-US"/>
          </a:p>
        </p:txBody>
      </p:sp>
      <p:pic>
        <p:nvPicPr>
          <p:cNvPr id="7" name="Picture 6">
            <a:extLst>
              <a:ext uri="{FF2B5EF4-FFF2-40B4-BE49-F238E27FC236}">
                <a16:creationId xmlns:a16="http://schemas.microsoft.com/office/drawing/2014/main" id="{A1C0BA8E-AE2F-42A0-ACBC-29EC9C376EAD}"/>
              </a:ext>
            </a:extLst>
          </p:cNvPr>
          <p:cNvPicPr>
            <a:picLocks noChangeAspect="1"/>
          </p:cNvPicPr>
          <p:nvPr/>
        </p:nvPicPr>
        <p:blipFill>
          <a:blip r:embed="rId3"/>
          <a:stretch>
            <a:fillRect/>
          </a:stretch>
        </p:blipFill>
        <p:spPr>
          <a:xfrm>
            <a:off x="1600200" y="2803418"/>
            <a:ext cx="5103688" cy="2835382"/>
          </a:xfrm>
          <a:prstGeom prst="rect">
            <a:avLst/>
          </a:prstGeom>
        </p:spPr>
      </p:pic>
      <p:sp>
        <p:nvSpPr>
          <p:cNvPr id="8" name="TextBox 7">
            <a:extLst>
              <a:ext uri="{FF2B5EF4-FFF2-40B4-BE49-F238E27FC236}">
                <a16:creationId xmlns:a16="http://schemas.microsoft.com/office/drawing/2014/main" id="{E67C808F-544A-49F7-BC99-0287DD5CEB9F}"/>
              </a:ext>
            </a:extLst>
          </p:cNvPr>
          <p:cNvSpPr txBox="1"/>
          <p:nvPr/>
        </p:nvSpPr>
        <p:spPr>
          <a:xfrm>
            <a:off x="4247761" y="5758934"/>
            <a:ext cx="2305439" cy="369332"/>
          </a:xfrm>
          <a:prstGeom prst="rect">
            <a:avLst/>
          </a:prstGeom>
          <a:noFill/>
        </p:spPr>
        <p:txBody>
          <a:bodyPr wrap="none" rtlCol="0">
            <a:spAutoFit/>
          </a:bodyPr>
          <a:lstStyle/>
          <a:p>
            <a:r>
              <a:rPr lang="en-IN" b="0" i="1" dirty="0">
                <a:solidFill>
                  <a:schemeClr val="bg1">
                    <a:lumMod val="50000"/>
                  </a:schemeClr>
                </a:solidFill>
                <a:effectLst/>
                <a:latin typeface="Roboto" panose="02000000000000000000" pitchFamily="2" charset="0"/>
              </a:rPr>
              <a:t>Data points clustered</a:t>
            </a:r>
            <a:endParaRPr lang="en-IN" dirty="0">
              <a:solidFill>
                <a:schemeClr val="bg1">
                  <a:lumMod val="50000"/>
                </a:schemeClr>
              </a:solidFill>
            </a:endParaRPr>
          </a:p>
        </p:txBody>
      </p:sp>
    </p:spTree>
    <p:extLst>
      <p:ext uri="{BB962C8B-B14F-4D97-AF65-F5344CB8AC3E}">
        <p14:creationId xmlns:p14="http://schemas.microsoft.com/office/powerpoint/2010/main" val="4216949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ECB7-4246-0CF3-F9A6-F30F5459DAA0}"/>
              </a:ext>
            </a:extLst>
          </p:cNvPr>
          <p:cNvSpPr>
            <a:spLocks noGrp="1"/>
          </p:cNvSpPr>
          <p:nvPr>
            <p:ph type="title"/>
          </p:nvPr>
        </p:nvSpPr>
        <p:spPr/>
        <p:txBody>
          <a:bodyPr/>
          <a:lstStyle/>
          <a:p>
            <a:r>
              <a:rPr lang="en-IN" dirty="0"/>
              <a:t>Illustration for Clustering</a:t>
            </a:r>
          </a:p>
        </p:txBody>
      </p:sp>
      <p:sp>
        <p:nvSpPr>
          <p:cNvPr id="4" name="Date Placeholder 3">
            <a:extLst>
              <a:ext uri="{FF2B5EF4-FFF2-40B4-BE49-F238E27FC236}">
                <a16:creationId xmlns:a16="http://schemas.microsoft.com/office/drawing/2014/main" id="{5CAFC79D-BF91-6473-5458-F6B722ECA921}"/>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36D6B66C-FD74-0E08-D815-C3EDBC06248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DADB2B8-4489-A488-1A64-4C7B8B8A21C6}"/>
              </a:ext>
            </a:extLst>
          </p:cNvPr>
          <p:cNvSpPr>
            <a:spLocks noGrp="1"/>
          </p:cNvSpPr>
          <p:nvPr>
            <p:ph type="sldNum" sz="quarter" idx="12"/>
          </p:nvPr>
        </p:nvSpPr>
        <p:spPr/>
        <p:txBody>
          <a:bodyPr/>
          <a:lstStyle/>
          <a:p>
            <a:fld id="{BB2CE0DE-867F-455F-B20B-96D381B4AB71}" type="slidenum">
              <a:rPr lang="en-US" smtClean="0"/>
              <a:t>78</a:t>
            </a:fld>
            <a:endParaRPr lang="en-US"/>
          </a:p>
        </p:txBody>
      </p:sp>
      <p:pic>
        <p:nvPicPr>
          <p:cNvPr id="9" name="Picture 8">
            <a:extLst>
              <a:ext uri="{FF2B5EF4-FFF2-40B4-BE49-F238E27FC236}">
                <a16:creationId xmlns:a16="http://schemas.microsoft.com/office/drawing/2014/main" id="{FABB8DD5-2981-629F-FB87-2B608FBCC53B}"/>
              </a:ext>
            </a:extLst>
          </p:cNvPr>
          <p:cNvPicPr>
            <a:picLocks noChangeAspect="1"/>
          </p:cNvPicPr>
          <p:nvPr/>
        </p:nvPicPr>
        <p:blipFill>
          <a:blip r:embed="rId2"/>
          <a:stretch>
            <a:fillRect/>
          </a:stretch>
        </p:blipFill>
        <p:spPr>
          <a:xfrm>
            <a:off x="228600" y="2104226"/>
            <a:ext cx="4101032" cy="2572990"/>
          </a:xfrm>
          <a:prstGeom prst="rect">
            <a:avLst/>
          </a:prstGeom>
        </p:spPr>
      </p:pic>
      <p:pic>
        <p:nvPicPr>
          <p:cNvPr id="13" name="Picture 12">
            <a:extLst>
              <a:ext uri="{FF2B5EF4-FFF2-40B4-BE49-F238E27FC236}">
                <a16:creationId xmlns:a16="http://schemas.microsoft.com/office/drawing/2014/main" id="{439C2151-34AA-BC03-BDD5-BFE581F90969}"/>
              </a:ext>
            </a:extLst>
          </p:cNvPr>
          <p:cNvPicPr>
            <a:picLocks noChangeAspect="1"/>
          </p:cNvPicPr>
          <p:nvPr/>
        </p:nvPicPr>
        <p:blipFill>
          <a:blip r:embed="rId3"/>
          <a:stretch>
            <a:fillRect/>
          </a:stretch>
        </p:blipFill>
        <p:spPr>
          <a:xfrm>
            <a:off x="4495800" y="2203051"/>
            <a:ext cx="4038600" cy="2375341"/>
          </a:xfrm>
          <a:prstGeom prst="rect">
            <a:avLst/>
          </a:prstGeom>
        </p:spPr>
      </p:pic>
    </p:spTree>
    <p:extLst>
      <p:ext uri="{BB962C8B-B14F-4D97-AF65-F5344CB8AC3E}">
        <p14:creationId xmlns:p14="http://schemas.microsoft.com/office/powerpoint/2010/main" val="1916868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2D49-013A-4521-83BC-4085A2809B4E}"/>
              </a:ext>
            </a:extLst>
          </p:cNvPr>
          <p:cNvSpPr>
            <a:spLocks noGrp="1"/>
          </p:cNvSpPr>
          <p:nvPr>
            <p:ph type="title"/>
          </p:nvPr>
        </p:nvSpPr>
        <p:spPr/>
        <p:txBody>
          <a:bodyPr/>
          <a:lstStyle/>
          <a:p>
            <a:r>
              <a:rPr lang="en-IN" dirty="0"/>
              <a:t>K-Means Clustering Algorithm</a:t>
            </a:r>
          </a:p>
        </p:txBody>
      </p:sp>
      <p:sp>
        <p:nvSpPr>
          <p:cNvPr id="3" name="Content Placeholder 2">
            <a:extLst>
              <a:ext uri="{FF2B5EF4-FFF2-40B4-BE49-F238E27FC236}">
                <a16:creationId xmlns:a16="http://schemas.microsoft.com/office/drawing/2014/main" id="{C40841AF-CC75-4B70-91B5-EEFCEFF03F09}"/>
              </a:ext>
            </a:extLst>
          </p:cNvPr>
          <p:cNvSpPr>
            <a:spLocks noGrp="1"/>
          </p:cNvSpPr>
          <p:nvPr>
            <p:ph idx="1"/>
          </p:nvPr>
        </p:nvSpPr>
        <p:spPr/>
        <p:txBody>
          <a:bodyPr/>
          <a:lstStyle/>
          <a:p>
            <a:pPr algn="just"/>
            <a:r>
              <a:rPr lang="en-US" sz="2000" dirty="0"/>
              <a:t>One of the most used clustering algorithm is k-means. </a:t>
            </a:r>
          </a:p>
          <a:p>
            <a:pPr algn="just"/>
            <a:r>
              <a:rPr lang="en-US" sz="2000" dirty="0"/>
              <a:t>It allows to group the data according to the existing similarities among them in k clusters, given as input to the algorithm. </a:t>
            </a:r>
            <a:endParaRPr lang="en-IN" sz="2000" dirty="0"/>
          </a:p>
        </p:txBody>
      </p:sp>
      <p:sp>
        <p:nvSpPr>
          <p:cNvPr id="4" name="Date Placeholder 3">
            <a:extLst>
              <a:ext uri="{FF2B5EF4-FFF2-40B4-BE49-F238E27FC236}">
                <a16:creationId xmlns:a16="http://schemas.microsoft.com/office/drawing/2014/main" id="{3CC107C0-F5B0-4409-85BF-7AA05AFB50D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00B9E7E1-D62F-4BB8-84E4-FFB48B0BF6E7}"/>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B932813-4D31-4AD5-906F-34E5A452FAF0}"/>
              </a:ext>
            </a:extLst>
          </p:cNvPr>
          <p:cNvSpPr>
            <a:spLocks noGrp="1"/>
          </p:cNvSpPr>
          <p:nvPr>
            <p:ph type="sldNum" sz="quarter" idx="12"/>
          </p:nvPr>
        </p:nvSpPr>
        <p:spPr/>
        <p:txBody>
          <a:bodyPr/>
          <a:lstStyle/>
          <a:p>
            <a:fld id="{BB2CE0DE-867F-455F-B20B-96D381B4AB71}" type="slidenum">
              <a:rPr lang="en-US" smtClean="0"/>
              <a:t>79</a:t>
            </a:fld>
            <a:endParaRPr lang="en-US"/>
          </a:p>
        </p:txBody>
      </p:sp>
      <p:pic>
        <p:nvPicPr>
          <p:cNvPr id="11" name="Picture 10">
            <a:extLst>
              <a:ext uri="{FF2B5EF4-FFF2-40B4-BE49-F238E27FC236}">
                <a16:creationId xmlns:a16="http://schemas.microsoft.com/office/drawing/2014/main" id="{BCB9ACAD-349A-4D1E-AACB-C48BB1404BBC}"/>
              </a:ext>
            </a:extLst>
          </p:cNvPr>
          <p:cNvPicPr>
            <a:picLocks noChangeAspect="1"/>
          </p:cNvPicPr>
          <p:nvPr/>
        </p:nvPicPr>
        <p:blipFill rotWithShape="1">
          <a:blip r:embed="rId2"/>
          <a:srcRect t="21321"/>
          <a:stretch/>
        </p:blipFill>
        <p:spPr>
          <a:xfrm>
            <a:off x="631004" y="2782887"/>
            <a:ext cx="7620000" cy="1292226"/>
          </a:xfrm>
          <a:prstGeom prst="rect">
            <a:avLst/>
          </a:prstGeom>
        </p:spPr>
      </p:pic>
      <p:pic>
        <p:nvPicPr>
          <p:cNvPr id="13" name="Picture 12">
            <a:extLst>
              <a:ext uri="{FF2B5EF4-FFF2-40B4-BE49-F238E27FC236}">
                <a16:creationId xmlns:a16="http://schemas.microsoft.com/office/drawing/2014/main" id="{769DFC9B-A36C-4EF9-98F3-0D865A3822E4}"/>
              </a:ext>
            </a:extLst>
          </p:cNvPr>
          <p:cNvPicPr>
            <a:picLocks noChangeAspect="1"/>
          </p:cNvPicPr>
          <p:nvPr/>
        </p:nvPicPr>
        <p:blipFill>
          <a:blip r:embed="rId3"/>
          <a:stretch>
            <a:fillRect/>
          </a:stretch>
        </p:blipFill>
        <p:spPr>
          <a:xfrm>
            <a:off x="419100" y="4364502"/>
            <a:ext cx="8305800" cy="849699"/>
          </a:xfrm>
          <a:prstGeom prst="rect">
            <a:avLst/>
          </a:prstGeom>
        </p:spPr>
      </p:pic>
    </p:spTree>
    <p:extLst>
      <p:ext uri="{BB962C8B-B14F-4D97-AF65-F5344CB8AC3E}">
        <p14:creationId xmlns:p14="http://schemas.microsoft.com/office/powerpoint/2010/main" val="200854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EA97-FAB3-BE4A-7DC2-CC759CE4ED68}"/>
              </a:ext>
            </a:extLst>
          </p:cNvPr>
          <p:cNvSpPr>
            <a:spLocks noGrp="1"/>
          </p:cNvSpPr>
          <p:nvPr>
            <p:ph type="title"/>
          </p:nvPr>
        </p:nvSpPr>
        <p:spPr/>
        <p:txBody>
          <a:bodyPr/>
          <a:lstStyle/>
          <a:p>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br>
              <a:rPr lang="en-IN" b="0" i="0" dirty="0">
                <a:solidFill>
                  <a:srgbClr val="161616"/>
                </a:solidFill>
                <a:effectLst/>
                <a:latin typeface="IBM Plex Sans" panose="020B0503050203000203" pitchFamily="34" charset="0"/>
              </a:rPr>
            </a:br>
            <a:r>
              <a:rPr lang="en-IN" b="0" i="0" dirty="0">
                <a:solidFill>
                  <a:srgbClr val="161616"/>
                </a:solidFill>
                <a:effectLst/>
                <a:latin typeface="IBM Plex Sans" panose="020B0503050203000203" pitchFamily="34" charset="0"/>
              </a:rPr>
              <a:t>Types of Ensemble Learning Methods</a:t>
            </a:r>
            <a:endParaRPr lang="en-IN" dirty="0"/>
          </a:p>
        </p:txBody>
      </p:sp>
      <p:sp>
        <p:nvSpPr>
          <p:cNvPr id="3" name="Content Placeholder 2">
            <a:extLst>
              <a:ext uri="{FF2B5EF4-FFF2-40B4-BE49-F238E27FC236}">
                <a16:creationId xmlns:a16="http://schemas.microsoft.com/office/drawing/2014/main" id="{56802BD0-20FF-9493-3C88-62DD822C9891}"/>
              </a:ext>
            </a:extLst>
          </p:cNvPr>
          <p:cNvSpPr>
            <a:spLocks noGrp="1"/>
          </p:cNvSpPr>
          <p:nvPr>
            <p:ph idx="1"/>
          </p:nvPr>
        </p:nvSpPr>
        <p:spPr/>
        <p:txBody>
          <a:bodyPr/>
          <a:lstStyle/>
          <a:p>
            <a:pPr marL="0" indent="0" algn="just">
              <a:buNone/>
            </a:pPr>
            <a:r>
              <a:rPr lang="en-US" sz="2400" b="1" i="0" dirty="0">
                <a:solidFill>
                  <a:srgbClr val="161616"/>
                </a:solidFill>
                <a:effectLst/>
                <a:latin typeface="IBM Plex Sans" panose="020B0503050203000203" pitchFamily="34" charset="0"/>
              </a:rPr>
              <a:t>Parallel methods </a:t>
            </a:r>
            <a:r>
              <a:rPr lang="en-US" sz="2400" b="0" i="0" dirty="0">
                <a:solidFill>
                  <a:srgbClr val="161616"/>
                </a:solidFill>
                <a:effectLst/>
                <a:latin typeface="IBM Plex Sans" panose="020B0503050203000203" pitchFamily="34" charset="0"/>
              </a:rPr>
              <a:t>are further divided into </a:t>
            </a:r>
          </a:p>
          <a:p>
            <a:pPr marL="0" indent="0" algn="just">
              <a:buNone/>
            </a:pPr>
            <a:r>
              <a:rPr lang="en-US" sz="2400" b="0" i="0" dirty="0">
                <a:solidFill>
                  <a:srgbClr val="161616"/>
                </a:solidFill>
                <a:effectLst/>
                <a:latin typeface="IBM Plex Sans" panose="020B0503050203000203" pitchFamily="34" charset="0"/>
              </a:rPr>
              <a:t>1. Homogenous Methods</a:t>
            </a:r>
          </a:p>
          <a:p>
            <a:pPr marL="0" indent="0" algn="just">
              <a:buNone/>
            </a:pPr>
            <a:r>
              <a:rPr lang="en-US" sz="2400" b="0" i="0" dirty="0">
                <a:solidFill>
                  <a:srgbClr val="161616"/>
                </a:solidFill>
                <a:effectLst/>
                <a:latin typeface="IBM Plex Sans" panose="020B0503050203000203" pitchFamily="34" charset="0"/>
              </a:rPr>
              <a:t>2. Heterogenous </a:t>
            </a:r>
            <a:r>
              <a:rPr lang="en-US" sz="2400" dirty="0">
                <a:solidFill>
                  <a:srgbClr val="161616"/>
                </a:solidFill>
                <a:latin typeface="IBM Plex Sans" panose="020B0503050203000203" pitchFamily="34" charset="0"/>
              </a:rPr>
              <a:t>M</a:t>
            </a:r>
            <a:r>
              <a:rPr lang="en-US" sz="2400" b="0" i="0" dirty="0">
                <a:solidFill>
                  <a:srgbClr val="161616"/>
                </a:solidFill>
                <a:effectLst/>
                <a:latin typeface="IBM Plex Sans" panose="020B0503050203000203" pitchFamily="34" charset="0"/>
              </a:rPr>
              <a:t>ethods</a:t>
            </a:r>
            <a:endParaRPr lang="en-US" sz="2400" dirty="0">
              <a:solidFill>
                <a:srgbClr val="161616"/>
              </a:solidFill>
              <a:latin typeface="IBM Plex Sans" panose="020B0503050203000203" pitchFamily="34" charset="0"/>
            </a:endParaRPr>
          </a:p>
          <a:p>
            <a:pPr marL="0" indent="0" algn="just">
              <a:buNone/>
            </a:pPr>
            <a:r>
              <a:rPr lang="en-US" sz="2400" b="0" i="0" dirty="0">
                <a:solidFill>
                  <a:srgbClr val="161616"/>
                </a:solidFill>
                <a:effectLst/>
                <a:latin typeface="IBM Plex Sans" panose="020B0503050203000203" pitchFamily="34" charset="0"/>
              </a:rPr>
              <a:t> </a:t>
            </a:r>
          </a:p>
          <a:p>
            <a:pPr marL="0" indent="0" algn="just">
              <a:buNone/>
            </a:pPr>
            <a:r>
              <a:rPr lang="en-US" sz="2400" b="1" i="0" dirty="0">
                <a:solidFill>
                  <a:srgbClr val="161616"/>
                </a:solidFill>
                <a:effectLst/>
                <a:latin typeface="IBM Plex Sans" panose="020B0503050203000203" pitchFamily="34" charset="0"/>
              </a:rPr>
              <a:t>Homogenous</a:t>
            </a:r>
            <a:r>
              <a:rPr lang="en-US" sz="2400" b="0" i="0" dirty="0">
                <a:solidFill>
                  <a:srgbClr val="161616"/>
                </a:solidFill>
                <a:effectLst/>
                <a:latin typeface="IBM Plex Sans" panose="020B0503050203000203" pitchFamily="34" charset="0"/>
              </a:rPr>
              <a:t> parallel ensembles use the </a:t>
            </a:r>
            <a:r>
              <a:rPr lang="en-US" sz="2400" b="1" i="0" dirty="0">
                <a:solidFill>
                  <a:srgbClr val="161616"/>
                </a:solidFill>
                <a:effectLst/>
                <a:latin typeface="IBM Plex Sans" panose="020B0503050203000203" pitchFamily="34" charset="0"/>
              </a:rPr>
              <a:t>same base </a:t>
            </a:r>
            <a:r>
              <a:rPr lang="en-US" sz="2400" b="0" i="0" dirty="0">
                <a:solidFill>
                  <a:srgbClr val="161616"/>
                </a:solidFill>
                <a:effectLst/>
                <a:latin typeface="IBM Plex Sans" panose="020B0503050203000203" pitchFamily="34" charset="0"/>
              </a:rPr>
              <a:t>learning algorithm to produce all of the component base learners. </a:t>
            </a:r>
          </a:p>
          <a:p>
            <a:pPr marL="0" indent="0" algn="just">
              <a:buNone/>
            </a:pPr>
            <a:r>
              <a:rPr lang="en-US" sz="2400" b="1" i="0" dirty="0">
                <a:solidFill>
                  <a:srgbClr val="161616"/>
                </a:solidFill>
                <a:effectLst/>
                <a:latin typeface="IBM Plex Sans" panose="020B0503050203000203" pitchFamily="34" charset="0"/>
              </a:rPr>
              <a:t>Heterogenous</a:t>
            </a:r>
            <a:r>
              <a:rPr lang="en-US" sz="2400" b="0" i="0" dirty="0">
                <a:solidFill>
                  <a:srgbClr val="161616"/>
                </a:solidFill>
                <a:effectLst/>
                <a:latin typeface="IBM Plex Sans" panose="020B0503050203000203" pitchFamily="34" charset="0"/>
              </a:rPr>
              <a:t> parallel ensembles use </a:t>
            </a:r>
            <a:r>
              <a:rPr lang="en-US" sz="2400" b="1" i="0" dirty="0">
                <a:solidFill>
                  <a:srgbClr val="161616"/>
                </a:solidFill>
                <a:effectLst/>
                <a:latin typeface="IBM Plex Sans" panose="020B0503050203000203" pitchFamily="34" charset="0"/>
              </a:rPr>
              <a:t>different algorithms </a:t>
            </a:r>
            <a:r>
              <a:rPr lang="en-US" sz="2400" b="0" i="0" dirty="0">
                <a:solidFill>
                  <a:srgbClr val="161616"/>
                </a:solidFill>
                <a:effectLst/>
                <a:latin typeface="IBM Plex Sans" panose="020B0503050203000203" pitchFamily="34" charset="0"/>
              </a:rPr>
              <a:t>to produce base learners.</a:t>
            </a:r>
            <a:endParaRPr lang="en-IN" sz="2400" dirty="0"/>
          </a:p>
        </p:txBody>
      </p:sp>
      <p:sp>
        <p:nvSpPr>
          <p:cNvPr id="4" name="Date Placeholder 3">
            <a:extLst>
              <a:ext uri="{FF2B5EF4-FFF2-40B4-BE49-F238E27FC236}">
                <a16:creationId xmlns:a16="http://schemas.microsoft.com/office/drawing/2014/main" id="{4C6F3736-A330-EA4E-9C55-FF70FCBFBBEF}"/>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057CC14-D8AE-8C3C-21A8-D8877054912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3BFDD06-9BB9-2067-EEAD-6263B67B557D}"/>
              </a:ext>
            </a:extLst>
          </p:cNvPr>
          <p:cNvSpPr>
            <a:spLocks noGrp="1"/>
          </p:cNvSpPr>
          <p:nvPr>
            <p:ph type="sldNum" sz="quarter" idx="12"/>
          </p:nvPr>
        </p:nvSpPr>
        <p:spPr/>
        <p:txBody>
          <a:bodyPr/>
          <a:lstStyle/>
          <a:p>
            <a:fld id="{BB2CE0DE-867F-455F-B20B-96D381B4AB71}" type="slidenum">
              <a:rPr lang="en-US" smtClean="0"/>
              <a:t>8</a:t>
            </a:fld>
            <a:endParaRPr lang="en-US"/>
          </a:p>
        </p:txBody>
      </p:sp>
    </p:spTree>
    <p:extLst>
      <p:ext uri="{BB962C8B-B14F-4D97-AF65-F5344CB8AC3E}">
        <p14:creationId xmlns:p14="http://schemas.microsoft.com/office/powerpoint/2010/main" val="19813756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1C43E-E3DF-FF1F-96C2-40A455795165}"/>
              </a:ext>
            </a:extLst>
          </p:cNvPr>
          <p:cNvSpPr>
            <a:spLocks noGrp="1"/>
          </p:cNvSpPr>
          <p:nvPr>
            <p:ph type="title"/>
          </p:nvPr>
        </p:nvSpPr>
        <p:spPr/>
        <p:txBody>
          <a:bodyPr/>
          <a:lstStyle/>
          <a:p>
            <a:r>
              <a:rPr lang="en-IN" dirty="0"/>
              <a:t>K-Means Clustering Algorithm</a:t>
            </a:r>
          </a:p>
        </p:txBody>
      </p:sp>
      <p:pic>
        <p:nvPicPr>
          <p:cNvPr id="8" name="Content Placeholder 7">
            <a:extLst>
              <a:ext uri="{FF2B5EF4-FFF2-40B4-BE49-F238E27FC236}">
                <a16:creationId xmlns:a16="http://schemas.microsoft.com/office/drawing/2014/main" id="{041AFC04-2C44-6560-6D79-66EEA88813C2}"/>
              </a:ext>
            </a:extLst>
          </p:cNvPr>
          <p:cNvPicPr>
            <a:picLocks noGrp="1" noChangeAspect="1"/>
          </p:cNvPicPr>
          <p:nvPr>
            <p:ph idx="1"/>
          </p:nvPr>
        </p:nvPicPr>
        <p:blipFill>
          <a:blip r:embed="rId2"/>
          <a:stretch>
            <a:fillRect/>
          </a:stretch>
        </p:blipFill>
        <p:spPr>
          <a:xfrm>
            <a:off x="585561" y="1143000"/>
            <a:ext cx="8001000" cy="2790055"/>
          </a:xfrm>
        </p:spPr>
      </p:pic>
      <p:sp>
        <p:nvSpPr>
          <p:cNvPr id="4" name="Date Placeholder 3">
            <a:extLst>
              <a:ext uri="{FF2B5EF4-FFF2-40B4-BE49-F238E27FC236}">
                <a16:creationId xmlns:a16="http://schemas.microsoft.com/office/drawing/2014/main" id="{707EEC63-F32F-1D4B-71F7-25DE9FDAF72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27AE502-D365-464B-CC55-5B64527D3A6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BE77B03-14E3-89D7-BBCF-D1AAAD2D42AA}"/>
              </a:ext>
            </a:extLst>
          </p:cNvPr>
          <p:cNvSpPr>
            <a:spLocks noGrp="1"/>
          </p:cNvSpPr>
          <p:nvPr>
            <p:ph type="sldNum" sz="quarter" idx="12"/>
          </p:nvPr>
        </p:nvSpPr>
        <p:spPr/>
        <p:txBody>
          <a:bodyPr/>
          <a:lstStyle/>
          <a:p>
            <a:fld id="{BB2CE0DE-867F-455F-B20B-96D381B4AB71}" type="slidenum">
              <a:rPr lang="en-US" smtClean="0"/>
              <a:t>80</a:t>
            </a:fld>
            <a:endParaRPr lang="en-US"/>
          </a:p>
        </p:txBody>
      </p:sp>
    </p:spTree>
    <p:extLst>
      <p:ext uri="{BB962C8B-B14F-4D97-AF65-F5344CB8AC3E}">
        <p14:creationId xmlns:p14="http://schemas.microsoft.com/office/powerpoint/2010/main" val="1337307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9F7D-5105-CE78-E3E6-28DE2E9210EF}"/>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40BE9C3A-2E9D-3D47-0347-DB2242E29E65}"/>
              </a:ext>
            </a:extLst>
          </p:cNvPr>
          <p:cNvSpPr>
            <a:spLocks noGrp="1"/>
          </p:cNvSpPr>
          <p:nvPr>
            <p:ph idx="1"/>
          </p:nvPr>
        </p:nvSpPr>
        <p:spPr/>
        <p:txBody>
          <a:bodyPr/>
          <a:lstStyle/>
          <a:p>
            <a:pPr marL="0" indent="0" algn="just">
              <a:buNone/>
            </a:pPr>
            <a:r>
              <a:rPr lang="en-US" sz="2000" dirty="0"/>
              <a:t>Consider the following set of data given in Table. Cluster it using k-means algorithm with the initial value of objects 2 and 5 with the coordinate values (4,6) and (12,4) as initial seeds</a:t>
            </a:r>
            <a:endParaRPr lang="en-IN" sz="2000" dirty="0"/>
          </a:p>
        </p:txBody>
      </p:sp>
      <p:sp>
        <p:nvSpPr>
          <p:cNvPr id="4" name="Date Placeholder 3">
            <a:extLst>
              <a:ext uri="{FF2B5EF4-FFF2-40B4-BE49-F238E27FC236}">
                <a16:creationId xmlns:a16="http://schemas.microsoft.com/office/drawing/2014/main" id="{9AD47AE5-688B-AAB1-E453-02C8C4DE0F9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748607C9-609B-7207-F869-05B929F7713A}"/>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5CB9FC5-1445-9FD3-DAD8-5A93AEF382CD}"/>
              </a:ext>
            </a:extLst>
          </p:cNvPr>
          <p:cNvSpPr>
            <a:spLocks noGrp="1"/>
          </p:cNvSpPr>
          <p:nvPr>
            <p:ph type="sldNum" sz="quarter" idx="12"/>
          </p:nvPr>
        </p:nvSpPr>
        <p:spPr/>
        <p:txBody>
          <a:bodyPr/>
          <a:lstStyle/>
          <a:p>
            <a:fld id="{BB2CE0DE-867F-455F-B20B-96D381B4AB71}" type="slidenum">
              <a:rPr lang="en-US" smtClean="0"/>
              <a:t>81</a:t>
            </a:fld>
            <a:endParaRPr lang="en-US"/>
          </a:p>
        </p:txBody>
      </p:sp>
      <p:graphicFrame>
        <p:nvGraphicFramePr>
          <p:cNvPr id="7" name="Table 6">
            <a:extLst>
              <a:ext uri="{FF2B5EF4-FFF2-40B4-BE49-F238E27FC236}">
                <a16:creationId xmlns:a16="http://schemas.microsoft.com/office/drawing/2014/main" id="{BDC2C97B-7BDE-A84A-821A-7E177DC38110}"/>
              </a:ext>
            </a:extLst>
          </p:cNvPr>
          <p:cNvGraphicFramePr>
            <a:graphicFrameLocks noGrp="1"/>
          </p:cNvGraphicFramePr>
          <p:nvPr>
            <p:extLst>
              <p:ext uri="{D42A27DB-BD31-4B8C-83A1-F6EECF244321}">
                <p14:modId xmlns:p14="http://schemas.microsoft.com/office/powerpoint/2010/main" val="2559959888"/>
              </p:ext>
            </p:extLst>
          </p:nvPr>
        </p:nvGraphicFramePr>
        <p:xfrm>
          <a:off x="914400" y="2621280"/>
          <a:ext cx="5105400" cy="2194560"/>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1540122837"/>
                    </a:ext>
                  </a:extLst>
                </a:gridCol>
                <a:gridCol w="1701800">
                  <a:extLst>
                    <a:ext uri="{9D8B030D-6E8A-4147-A177-3AD203B41FA5}">
                      <a16:colId xmlns:a16="http://schemas.microsoft.com/office/drawing/2014/main" val="1211277052"/>
                    </a:ext>
                  </a:extLst>
                </a:gridCol>
                <a:gridCol w="1701800">
                  <a:extLst>
                    <a:ext uri="{9D8B030D-6E8A-4147-A177-3AD203B41FA5}">
                      <a16:colId xmlns:a16="http://schemas.microsoft.com/office/drawing/2014/main" val="3713890194"/>
                    </a:ext>
                  </a:extLst>
                </a:gridCol>
              </a:tblGrid>
              <a:tr h="337820">
                <a:tc>
                  <a:txBody>
                    <a:bodyPr/>
                    <a:lstStyle/>
                    <a:p>
                      <a:r>
                        <a:rPr lang="en-IN" b="0" dirty="0">
                          <a:solidFill>
                            <a:schemeClr val="tx1"/>
                          </a:solidFill>
                        </a:rPr>
                        <a:t>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solidFill>
                            <a:schemeClr val="tx1"/>
                          </a:solidFill>
                        </a:rPr>
                        <a:t>X-Coordinate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0" dirty="0">
                          <a:solidFill>
                            <a:schemeClr val="tx1"/>
                          </a:solidFill>
                        </a:rPr>
                        <a:t>Y-coordinate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2603383"/>
                  </a:ext>
                </a:extLst>
              </a:tr>
              <a:tr h="337820">
                <a:tc>
                  <a:txBody>
                    <a:bodyPr/>
                    <a:lstStyle/>
                    <a:p>
                      <a:r>
                        <a:rPr lang="en-IN"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7815578"/>
                  </a:ext>
                </a:extLst>
              </a:tr>
              <a:tr h="337820">
                <a:tc>
                  <a:txBody>
                    <a:bodyPr/>
                    <a:lstStyle/>
                    <a:p>
                      <a:r>
                        <a:rPr lang="en-IN"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0975641"/>
                  </a:ext>
                </a:extLst>
              </a:tr>
              <a:tr h="337820">
                <a:tc>
                  <a:txBody>
                    <a:bodyPr/>
                    <a:lstStyle/>
                    <a:p>
                      <a:r>
                        <a:rPr lang="en-IN"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3963248"/>
                  </a:ext>
                </a:extLst>
              </a:tr>
              <a:tr h="337820">
                <a:tc>
                  <a:txBody>
                    <a:bodyPr/>
                    <a:lstStyle/>
                    <a:p>
                      <a:r>
                        <a:rPr lang="en-IN"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8359053"/>
                  </a:ext>
                </a:extLst>
              </a:tr>
              <a:tr h="337820">
                <a:tc>
                  <a:txBody>
                    <a:bodyPr/>
                    <a:lstStyle/>
                    <a:p>
                      <a:r>
                        <a:rPr lang="en-IN" b="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7733728"/>
                  </a:ext>
                </a:extLst>
              </a:tr>
            </a:tbl>
          </a:graphicData>
        </a:graphic>
      </p:graphicFrame>
    </p:spTree>
    <p:extLst>
      <p:ext uri="{BB962C8B-B14F-4D97-AF65-F5344CB8AC3E}">
        <p14:creationId xmlns:p14="http://schemas.microsoft.com/office/powerpoint/2010/main" val="30682041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D0AB-59AA-E59A-FFAE-DCC6739EC128}"/>
              </a:ext>
            </a:extLst>
          </p:cNvPr>
          <p:cNvSpPr>
            <a:spLocks noGrp="1"/>
          </p:cNvSpPr>
          <p:nvPr>
            <p:ph type="title"/>
          </p:nvPr>
        </p:nvSpPr>
        <p:spPr/>
        <p:txBody>
          <a:bodyPr/>
          <a:lstStyle/>
          <a:p>
            <a:r>
              <a:rPr lang="en-IN" dirty="0"/>
              <a:t>Problem</a:t>
            </a:r>
          </a:p>
        </p:txBody>
      </p:sp>
      <p:sp>
        <p:nvSpPr>
          <p:cNvPr id="3" name="Content Placeholder 2">
            <a:extLst>
              <a:ext uri="{FF2B5EF4-FFF2-40B4-BE49-F238E27FC236}">
                <a16:creationId xmlns:a16="http://schemas.microsoft.com/office/drawing/2014/main" id="{27DF53D3-CFDA-EE5F-311A-77B5C0CA3193}"/>
              </a:ext>
            </a:extLst>
          </p:cNvPr>
          <p:cNvSpPr>
            <a:spLocks noGrp="1"/>
          </p:cNvSpPr>
          <p:nvPr>
            <p:ph idx="1"/>
          </p:nvPr>
        </p:nvSpPr>
        <p:spPr/>
        <p:txBody>
          <a:bodyPr/>
          <a:lstStyle/>
          <a:p>
            <a:pPr marL="0" indent="0" algn="just">
              <a:buNone/>
            </a:pPr>
            <a:r>
              <a:rPr lang="en-US" sz="2000" dirty="0"/>
              <a:t>For the given data, compute two clusters using K-means algorithm for clustering where initial cluster centers are (1.0, 1.0) and (5.0, 7.0). Execute for two iterations. </a:t>
            </a:r>
            <a:endParaRPr lang="en-IN" sz="2000" dirty="0"/>
          </a:p>
        </p:txBody>
      </p:sp>
      <p:sp>
        <p:nvSpPr>
          <p:cNvPr id="4" name="Date Placeholder 3">
            <a:extLst>
              <a:ext uri="{FF2B5EF4-FFF2-40B4-BE49-F238E27FC236}">
                <a16:creationId xmlns:a16="http://schemas.microsoft.com/office/drawing/2014/main" id="{CD08F466-EF80-A331-FE69-7665240AD0F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4C19703-DDFC-B57A-95AC-CE7067F9895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E8826A0-802D-0D9F-56A5-D8BA257C50D4}"/>
              </a:ext>
            </a:extLst>
          </p:cNvPr>
          <p:cNvSpPr>
            <a:spLocks noGrp="1"/>
          </p:cNvSpPr>
          <p:nvPr>
            <p:ph type="sldNum" sz="quarter" idx="12"/>
          </p:nvPr>
        </p:nvSpPr>
        <p:spPr/>
        <p:txBody>
          <a:bodyPr/>
          <a:lstStyle/>
          <a:p>
            <a:fld id="{BB2CE0DE-867F-455F-B20B-96D381B4AB71}" type="slidenum">
              <a:rPr lang="en-US" smtClean="0"/>
              <a:t>82</a:t>
            </a:fld>
            <a:endParaRPr lang="en-US"/>
          </a:p>
        </p:txBody>
      </p:sp>
      <p:pic>
        <p:nvPicPr>
          <p:cNvPr id="8" name="Picture 7">
            <a:extLst>
              <a:ext uri="{FF2B5EF4-FFF2-40B4-BE49-F238E27FC236}">
                <a16:creationId xmlns:a16="http://schemas.microsoft.com/office/drawing/2014/main" id="{20BDB556-AF71-D947-6A74-7D2B2001D80E}"/>
              </a:ext>
            </a:extLst>
          </p:cNvPr>
          <p:cNvPicPr>
            <a:picLocks noChangeAspect="1"/>
          </p:cNvPicPr>
          <p:nvPr/>
        </p:nvPicPr>
        <p:blipFill>
          <a:blip r:embed="rId2"/>
          <a:stretch>
            <a:fillRect/>
          </a:stretch>
        </p:blipFill>
        <p:spPr>
          <a:xfrm>
            <a:off x="838200" y="2423972"/>
            <a:ext cx="3610479" cy="2010056"/>
          </a:xfrm>
          <a:prstGeom prst="rect">
            <a:avLst/>
          </a:prstGeom>
        </p:spPr>
      </p:pic>
    </p:spTree>
    <p:extLst>
      <p:ext uri="{BB962C8B-B14F-4D97-AF65-F5344CB8AC3E}">
        <p14:creationId xmlns:p14="http://schemas.microsoft.com/office/powerpoint/2010/main" val="3427311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EDF9-1424-889E-73C1-5A67AB7FDB93}"/>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F54B0D35-9027-18CC-3643-8218B4816DC7}"/>
              </a:ext>
            </a:extLst>
          </p:cNvPr>
          <p:cNvSpPr>
            <a:spLocks noGrp="1"/>
          </p:cNvSpPr>
          <p:nvPr>
            <p:ph idx="1"/>
          </p:nvPr>
        </p:nvSpPr>
        <p:spPr/>
        <p:txBody>
          <a:bodyPr/>
          <a:lstStyle/>
          <a:p>
            <a:pPr marL="0" indent="0" algn="just">
              <a:buNone/>
            </a:pPr>
            <a:r>
              <a:rPr lang="en-US" sz="1800" dirty="0"/>
              <a:t>Number of clusters (K) = 2, centroid for cluster1 (C1)= (1.0, 1.0) and centroid for cluster2 (C2) = (5.0, 7.0). We use Euclidean distance to find closest point to centroids.</a:t>
            </a:r>
            <a:endParaRPr lang="en-IN" sz="1800" dirty="0"/>
          </a:p>
        </p:txBody>
      </p:sp>
      <p:sp>
        <p:nvSpPr>
          <p:cNvPr id="4" name="Date Placeholder 3">
            <a:extLst>
              <a:ext uri="{FF2B5EF4-FFF2-40B4-BE49-F238E27FC236}">
                <a16:creationId xmlns:a16="http://schemas.microsoft.com/office/drawing/2014/main" id="{010C1D48-4E44-2674-9EF7-54F58BC78CE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D480CAB-05FF-99E6-6D48-745387E4B440}"/>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0D8C971C-26BC-BDF8-2582-1F8E7AF71D39}"/>
              </a:ext>
            </a:extLst>
          </p:cNvPr>
          <p:cNvSpPr>
            <a:spLocks noGrp="1"/>
          </p:cNvSpPr>
          <p:nvPr>
            <p:ph type="sldNum" sz="quarter" idx="12"/>
          </p:nvPr>
        </p:nvSpPr>
        <p:spPr/>
        <p:txBody>
          <a:bodyPr/>
          <a:lstStyle/>
          <a:p>
            <a:fld id="{BB2CE0DE-867F-455F-B20B-96D381B4AB71}" type="slidenum">
              <a:rPr lang="en-US" smtClean="0"/>
              <a:t>83</a:t>
            </a:fld>
            <a:endParaRPr lang="en-US"/>
          </a:p>
        </p:txBody>
      </p:sp>
      <p:pic>
        <p:nvPicPr>
          <p:cNvPr id="8" name="Picture 7">
            <a:extLst>
              <a:ext uri="{FF2B5EF4-FFF2-40B4-BE49-F238E27FC236}">
                <a16:creationId xmlns:a16="http://schemas.microsoft.com/office/drawing/2014/main" id="{11D4AB6B-BBF4-9199-433B-FDD745D22927}"/>
              </a:ext>
            </a:extLst>
          </p:cNvPr>
          <p:cNvPicPr>
            <a:picLocks noChangeAspect="1"/>
          </p:cNvPicPr>
          <p:nvPr/>
        </p:nvPicPr>
        <p:blipFill>
          <a:blip r:embed="rId2"/>
          <a:stretch>
            <a:fillRect/>
          </a:stretch>
        </p:blipFill>
        <p:spPr>
          <a:xfrm>
            <a:off x="609601" y="2171525"/>
            <a:ext cx="6781800" cy="2292440"/>
          </a:xfrm>
          <a:prstGeom prst="rect">
            <a:avLst/>
          </a:prstGeom>
        </p:spPr>
      </p:pic>
      <p:pic>
        <p:nvPicPr>
          <p:cNvPr id="10" name="Picture 9">
            <a:extLst>
              <a:ext uri="{FF2B5EF4-FFF2-40B4-BE49-F238E27FC236}">
                <a16:creationId xmlns:a16="http://schemas.microsoft.com/office/drawing/2014/main" id="{189D69FF-8D5E-64D9-D99C-2E5F017556FD}"/>
              </a:ext>
            </a:extLst>
          </p:cNvPr>
          <p:cNvPicPr>
            <a:picLocks noChangeAspect="1"/>
          </p:cNvPicPr>
          <p:nvPr/>
        </p:nvPicPr>
        <p:blipFill>
          <a:blip r:embed="rId3"/>
          <a:stretch>
            <a:fillRect/>
          </a:stretch>
        </p:blipFill>
        <p:spPr>
          <a:xfrm>
            <a:off x="957944" y="4544341"/>
            <a:ext cx="6389914" cy="2027682"/>
          </a:xfrm>
          <a:prstGeom prst="rect">
            <a:avLst/>
          </a:prstGeom>
        </p:spPr>
      </p:pic>
    </p:spTree>
    <p:extLst>
      <p:ext uri="{BB962C8B-B14F-4D97-AF65-F5344CB8AC3E}">
        <p14:creationId xmlns:p14="http://schemas.microsoft.com/office/powerpoint/2010/main" val="35303511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60A9-C8D0-BE63-FCA4-F91BA689AF1F}"/>
              </a:ext>
            </a:extLst>
          </p:cNvPr>
          <p:cNvSpPr>
            <a:spLocks noGrp="1"/>
          </p:cNvSpPr>
          <p:nvPr>
            <p:ph type="title"/>
          </p:nvPr>
        </p:nvSpPr>
        <p:spPr/>
        <p:txBody>
          <a:bodyPr/>
          <a:lstStyle/>
          <a:p>
            <a:r>
              <a:rPr lang="en-IN" dirty="0"/>
              <a:t>Solution </a:t>
            </a:r>
          </a:p>
        </p:txBody>
      </p:sp>
      <p:sp>
        <p:nvSpPr>
          <p:cNvPr id="3" name="Content Placeholder 2">
            <a:extLst>
              <a:ext uri="{FF2B5EF4-FFF2-40B4-BE49-F238E27FC236}">
                <a16:creationId xmlns:a16="http://schemas.microsoft.com/office/drawing/2014/main" id="{0C142800-47F8-A9D0-3768-463AD61CCBD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0876F6F8-3636-3FE2-DE35-63D23BDD22E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0130BA06-3C5F-C67E-4F35-419F1583FEA3}"/>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716DCFA8-7D16-9E9D-5181-130DF317B37B}"/>
              </a:ext>
            </a:extLst>
          </p:cNvPr>
          <p:cNvSpPr>
            <a:spLocks noGrp="1"/>
          </p:cNvSpPr>
          <p:nvPr>
            <p:ph type="sldNum" sz="quarter" idx="12"/>
          </p:nvPr>
        </p:nvSpPr>
        <p:spPr/>
        <p:txBody>
          <a:bodyPr/>
          <a:lstStyle/>
          <a:p>
            <a:fld id="{BB2CE0DE-867F-455F-B20B-96D381B4AB71}" type="slidenum">
              <a:rPr lang="en-US" smtClean="0"/>
              <a:t>84</a:t>
            </a:fld>
            <a:endParaRPr lang="en-US"/>
          </a:p>
        </p:txBody>
      </p:sp>
      <p:pic>
        <p:nvPicPr>
          <p:cNvPr id="8" name="Picture 7">
            <a:extLst>
              <a:ext uri="{FF2B5EF4-FFF2-40B4-BE49-F238E27FC236}">
                <a16:creationId xmlns:a16="http://schemas.microsoft.com/office/drawing/2014/main" id="{3F050A8C-3E40-86C8-5B80-B5F55790E458}"/>
              </a:ext>
            </a:extLst>
          </p:cNvPr>
          <p:cNvPicPr>
            <a:picLocks noChangeAspect="1"/>
          </p:cNvPicPr>
          <p:nvPr/>
        </p:nvPicPr>
        <p:blipFill>
          <a:blip r:embed="rId2"/>
          <a:stretch>
            <a:fillRect/>
          </a:stretch>
        </p:blipFill>
        <p:spPr>
          <a:xfrm>
            <a:off x="534081" y="1219200"/>
            <a:ext cx="7763958" cy="4953691"/>
          </a:xfrm>
          <a:prstGeom prst="rect">
            <a:avLst/>
          </a:prstGeom>
        </p:spPr>
      </p:pic>
    </p:spTree>
    <p:extLst>
      <p:ext uri="{BB962C8B-B14F-4D97-AF65-F5344CB8AC3E}">
        <p14:creationId xmlns:p14="http://schemas.microsoft.com/office/powerpoint/2010/main" val="38443060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2D721-6887-4391-B37A-0A4F5202E354}"/>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02DF8A27-2E24-4742-A45F-F218DDC3E1C9}"/>
              </a:ext>
            </a:extLst>
          </p:cNvPr>
          <p:cNvSpPr>
            <a:spLocks noGrp="1"/>
          </p:cNvSpPr>
          <p:nvPr>
            <p:ph idx="1"/>
          </p:nvPr>
        </p:nvSpPr>
        <p:spPr/>
        <p:txBody>
          <a:bodyPr/>
          <a:lstStyle/>
          <a:p>
            <a:pPr marL="0" indent="0" algn="l">
              <a:buNone/>
            </a:pPr>
            <a:r>
              <a:rPr lang="en-US" sz="1800" b="0" i="0" dirty="0">
                <a:solidFill>
                  <a:srgbClr val="303030"/>
                </a:solidFill>
                <a:effectLst/>
                <a:latin typeface="Arimo"/>
              </a:rPr>
              <a:t>Cluster the following eight points (with (x, y) representing locations) into three clusters:</a:t>
            </a:r>
          </a:p>
          <a:p>
            <a:pPr marL="0" indent="0" algn="l">
              <a:buNone/>
            </a:pPr>
            <a:r>
              <a:rPr lang="en-US" sz="1800" b="0" i="0" dirty="0">
                <a:solidFill>
                  <a:srgbClr val="303030"/>
                </a:solidFill>
                <a:effectLst/>
                <a:latin typeface="Arimo"/>
              </a:rPr>
              <a:t>A1(2, 10), A2(2, 5), A3(8, 4), A4(5, 8), A5(7, 5), A6(6, 4), A7(1, 2), A8(4, 9)</a:t>
            </a:r>
          </a:p>
          <a:p>
            <a:pPr marL="0" indent="0" algn="l">
              <a:buNone/>
            </a:pPr>
            <a:r>
              <a:rPr lang="en-US" sz="1800" b="0" i="0" dirty="0">
                <a:solidFill>
                  <a:srgbClr val="303030"/>
                </a:solidFill>
                <a:effectLst/>
                <a:latin typeface="Arimo"/>
              </a:rPr>
              <a:t> Initial cluster centers are: A1(2, 10), A4(5, 8) and A7(1, 2).</a:t>
            </a:r>
          </a:p>
          <a:p>
            <a:pPr marL="0" indent="0" algn="l">
              <a:buNone/>
            </a:pPr>
            <a:r>
              <a:rPr lang="en-US" sz="1800" b="0" i="0" dirty="0">
                <a:solidFill>
                  <a:srgbClr val="303030"/>
                </a:solidFill>
                <a:effectLst/>
                <a:latin typeface="Arimo"/>
              </a:rPr>
              <a:t>The distance function between two points a = (x1, y1) and b = (x2, y2) is defined as-</a:t>
            </a:r>
          </a:p>
          <a:p>
            <a:pPr marL="0" indent="0" algn="ctr">
              <a:buNone/>
            </a:pPr>
            <a:r>
              <a:rPr lang="en-US" sz="1800" b="0" i="0" dirty="0">
                <a:solidFill>
                  <a:srgbClr val="303030"/>
                </a:solidFill>
                <a:effectLst/>
                <a:latin typeface="Arimo"/>
              </a:rPr>
              <a:t>Ρ(a, b) = |x2 – x1| + |y2 – y1|</a:t>
            </a:r>
          </a:p>
          <a:p>
            <a:pPr marL="0" indent="0" algn="l">
              <a:buNone/>
            </a:pPr>
            <a:r>
              <a:rPr lang="en-US" sz="1800" b="0" i="0" dirty="0">
                <a:solidFill>
                  <a:srgbClr val="303030"/>
                </a:solidFill>
                <a:effectLst/>
                <a:latin typeface="Arimo"/>
              </a:rPr>
              <a:t> Use K-Means Algorithm to find the three cluster centers after the second iteration.</a:t>
            </a:r>
          </a:p>
          <a:p>
            <a:pPr marL="0" indent="0">
              <a:buNone/>
            </a:pPr>
            <a:endParaRPr lang="en-IN" sz="1800" dirty="0"/>
          </a:p>
        </p:txBody>
      </p:sp>
      <p:sp>
        <p:nvSpPr>
          <p:cNvPr id="4" name="Date Placeholder 3">
            <a:extLst>
              <a:ext uri="{FF2B5EF4-FFF2-40B4-BE49-F238E27FC236}">
                <a16:creationId xmlns:a16="http://schemas.microsoft.com/office/drawing/2014/main" id="{2AA57BE5-BA3C-414B-88F2-10E28BE8F01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51549C74-F1E3-45B0-AB77-748F863276F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90B53749-3279-43C1-8CFB-F792DE514EB5}"/>
              </a:ext>
            </a:extLst>
          </p:cNvPr>
          <p:cNvSpPr>
            <a:spLocks noGrp="1"/>
          </p:cNvSpPr>
          <p:nvPr>
            <p:ph type="sldNum" sz="quarter" idx="12"/>
          </p:nvPr>
        </p:nvSpPr>
        <p:spPr/>
        <p:txBody>
          <a:bodyPr/>
          <a:lstStyle/>
          <a:p>
            <a:fld id="{BB2CE0DE-867F-455F-B20B-96D381B4AB71}" type="slidenum">
              <a:rPr lang="en-US" smtClean="0"/>
              <a:t>85</a:t>
            </a:fld>
            <a:endParaRPr lang="en-US"/>
          </a:p>
        </p:txBody>
      </p:sp>
    </p:spTree>
    <p:extLst>
      <p:ext uri="{BB962C8B-B14F-4D97-AF65-F5344CB8AC3E}">
        <p14:creationId xmlns:p14="http://schemas.microsoft.com/office/powerpoint/2010/main" val="4766293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F9AB-C0B1-43D9-8233-9716B038CCFD}"/>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E95AE844-C411-4F9E-A527-E6763A83A639}"/>
              </a:ext>
            </a:extLst>
          </p:cNvPr>
          <p:cNvSpPr>
            <a:spLocks noGrp="1"/>
          </p:cNvSpPr>
          <p:nvPr>
            <p:ph idx="1"/>
          </p:nvPr>
        </p:nvSpPr>
        <p:spPr/>
        <p:txBody>
          <a:bodyPr/>
          <a:lstStyle/>
          <a:p>
            <a:pPr marL="0" indent="0">
              <a:buNone/>
            </a:pPr>
            <a:r>
              <a:rPr lang="en-US" dirty="0"/>
              <a:t>Iteration1</a:t>
            </a:r>
            <a:endParaRPr lang="en-IN" dirty="0"/>
          </a:p>
        </p:txBody>
      </p:sp>
      <p:sp>
        <p:nvSpPr>
          <p:cNvPr id="4" name="Date Placeholder 3">
            <a:extLst>
              <a:ext uri="{FF2B5EF4-FFF2-40B4-BE49-F238E27FC236}">
                <a16:creationId xmlns:a16="http://schemas.microsoft.com/office/drawing/2014/main" id="{B35831ED-1A78-4C1A-A64B-C1E74E40D5C0}"/>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A0DDFEED-00F7-49C7-BE4B-8247A2C3CA72}"/>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8D44F29-CA16-4917-A3C1-3CE8EFC68E13}"/>
              </a:ext>
            </a:extLst>
          </p:cNvPr>
          <p:cNvSpPr>
            <a:spLocks noGrp="1"/>
          </p:cNvSpPr>
          <p:nvPr>
            <p:ph type="sldNum" sz="quarter" idx="12"/>
          </p:nvPr>
        </p:nvSpPr>
        <p:spPr/>
        <p:txBody>
          <a:bodyPr/>
          <a:lstStyle/>
          <a:p>
            <a:fld id="{BB2CE0DE-867F-455F-B20B-96D381B4AB71}" type="slidenum">
              <a:rPr lang="en-US" smtClean="0"/>
              <a:t>86</a:t>
            </a:fld>
            <a:endParaRPr lang="en-US"/>
          </a:p>
        </p:txBody>
      </p:sp>
      <p:pic>
        <p:nvPicPr>
          <p:cNvPr id="8" name="Picture 7">
            <a:extLst>
              <a:ext uri="{FF2B5EF4-FFF2-40B4-BE49-F238E27FC236}">
                <a16:creationId xmlns:a16="http://schemas.microsoft.com/office/drawing/2014/main" id="{D1CF1F10-B990-4753-ACB0-45E153A78FB3}"/>
              </a:ext>
            </a:extLst>
          </p:cNvPr>
          <p:cNvPicPr>
            <a:picLocks noChangeAspect="1"/>
          </p:cNvPicPr>
          <p:nvPr/>
        </p:nvPicPr>
        <p:blipFill>
          <a:blip r:embed="rId2"/>
          <a:stretch>
            <a:fillRect/>
          </a:stretch>
        </p:blipFill>
        <p:spPr>
          <a:xfrm>
            <a:off x="914400" y="1981200"/>
            <a:ext cx="6811326" cy="4163006"/>
          </a:xfrm>
          <a:prstGeom prst="rect">
            <a:avLst/>
          </a:prstGeom>
        </p:spPr>
      </p:pic>
    </p:spTree>
    <p:extLst>
      <p:ext uri="{BB962C8B-B14F-4D97-AF65-F5344CB8AC3E}">
        <p14:creationId xmlns:p14="http://schemas.microsoft.com/office/powerpoint/2010/main" val="4131511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CDFE-3BA0-4CD6-B897-83277B22DB4F}"/>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D7BDE216-EDE3-4FBD-8D0D-8DFFC42E8EAB}"/>
              </a:ext>
            </a:extLst>
          </p:cNvPr>
          <p:cNvSpPr>
            <a:spLocks noGrp="1"/>
          </p:cNvSpPr>
          <p:nvPr>
            <p:ph idx="1"/>
          </p:nvPr>
        </p:nvSpPr>
        <p:spPr/>
        <p:txBody>
          <a:bodyPr/>
          <a:lstStyle/>
          <a:p>
            <a:pPr marL="0" indent="0">
              <a:buNone/>
            </a:pPr>
            <a:r>
              <a:rPr lang="en-US" sz="1200" dirty="0"/>
              <a:t>Iteration1</a:t>
            </a:r>
          </a:p>
          <a:p>
            <a:pPr marL="0" indent="0" algn="l">
              <a:buNone/>
            </a:pPr>
            <a:r>
              <a:rPr lang="en-US" sz="1200" b="0" i="0" dirty="0">
                <a:solidFill>
                  <a:srgbClr val="303030"/>
                </a:solidFill>
                <a:effectLst/>
                <a:latin typeface="Arimo"/>
              </a:rPr>
              <a:t>We re-compute the new cluster clusters.</a:t>
            </a:r>
          </a:p>
          <a:p>
            <a:pPr marL="0" indent="0" algn="l">
              <a:buNone/>
            </a:pPr>
            <a:r>
              <a:rPr lang="en-US" sz="1200" b="0" i="0" dirty="0">
                <a:solidFill>
                  <a:srgbClr val="303030"/>
                </a:solidFill>
                <a:effectLst/>
                <a:latin typeface="Arimo"/>
              </a:rPr>
              <a:t>The new cluster center is computed by taking mean of all the points contained in that cluster.</a:t>
            </a:r>
          </a:p>
          <a:p>
            <a:pPr marL="0" indent="0" algn="l">
              <a:buNone/>
            </a:pPr>
            <a:r>
              <a:rPr lang="en-US" sz="1200" b="0" i="0" dirty="0">
                <a:solidFill>
                  <a:srgbClr val="303030"/>
                </a:solidFill>
                <a:effectLst/>
                <a:latin typeface="Arimo"/>
              </a:rPr>
              <a:t> </a:t>
            </a:r>
          </a:p>
          <a:p>
            <a:pPr marL="0" indent="0" algn="l">
              <a:buNone/>
            </a:pPr>
            <a:r>
              <a:rPr lang="en-US" sz="1200" b="1" i="0" dirty="0">
                <a:solidFill>
                  <a:srgbClr val="303030"/>
                </a:solidFill>
                <a:effectLst/>
                <a:latin typeface="Roboto Condensed" panose="020B0604020202020204" pitchFamily="2" charset="0"/>
              </a:rPr>
              <a:t>For Cluster-01:</a:t>
            </a:r>
          </a:p>
          <a:p>
            <a:pPr marL="0" indent="0" algn="l">
              <a:buNone/>
            </a:pPr>
            <a:r>
              <a:rPr lang="en-US" sz="1200" b="0" i="0" dirty="0">
                <a:solidFill>
                  <a:srgbClr val="303030"/>
                </a:solidFill>
                <a:effectLst/>
                <a:latin typeface="Arimo"/>
              </a:rPr>
              <a:t> We have only one point A1(2, 10) in Cluster-01.</a:t>
            </a:r>
          </a:p>
          <a:p>
            <a:pPr marL="0" indent="0" algn="l">
              <a:buNone/>
            </a:pPr>
            <a:r>
              <a:rPr lang="en-US" sz="1200" b="0" i="0" dirty="0">
                <a:solidFill>
                  <a:srgbClr val="303030"/>
                </a:solidFill>
                <a:effectLst/>
                <a:latin typeface="Arimo"/>
              </a:rPr>
              <a:t>So, cluster center remains the same.</a:t>
            </a:r>
          </a:p>
          <a:p>
            <a:pPr marL="0" indent="0" algn="l">
              <a:buNone/>
            </a:pPr>
            <a:r>
              <a:rPr lang="en-US" sz="1200" b="0" i="0" dirty="0">
                <a:solidFill>
                  <a:srgbClr val="303030"/>
                </a:solidFill>
                <a:effectLst/>
                <a:latin typeface="Arimo"/>
              </a:rPr>
              <a:t> </a:t>
            </a:r>
          </a:p>
          <a:p>
            <a:pPr marL="0" indent="0" algn="l">
              <a:buNone/>
            </a:pPr>
            <a:r>
              <a:rPr lang="en-US" sz="1200" b="1" i="0" dirty="0">
                <a:solidFill>
                  <a:srgbClr val="303030"/>
                </a:solidFill>
                <a:effectLst/>
                <a:latin typeface="Roboto Condensed" panose="020B0604020202020204" pitchFamily="2" charset="0"/>
              </a:rPr>
              <a:t>For Cluster-02:</a:t>
            </a:r>
          </a:p>
          <a:p>
            <a:pPr marL="0" indent="0" algn="l">
              <a:buNone/>
            </a:pPr>
            <a:r>
              <a:rPr lang="en-US" sz="1200" b="0" i="0" dirty="0">
                <a:solidFill>
                  <a:srgbClr val="303030"/>
                </a:solidFill>
                <a:effectLst/>
                <a:latin typeface="Arimo"/>
              </a:rPr>
              <a:t> Center of Cluster-02</a:t>
            </a:r>
          </a:p>
          <a:p>
            <a:pPr marL="0" indent="0" algn="l">
              <a:buNone/>
            </a:pPr>
            <a:r>
              <a:rPr lang="en-US" sz="1200" b="0" i="0" dirty="0">
                <a:solidFill>
                  <a:srgbClr val="303030"/>
                </a:solidFill>
                <a:effectLst/>
                <a:latin typeface="Arimo"/>
              </a:rPr>
              <a:t>= ((8 + 5 + 7 + 6 + 4)/5, (4 + 8 + 5 + 4 + 9)/5)</a:t>
            </a:r>
          </a:p>
          <a:p>
            <a:pPr marL="0" indent="0" algn="l">
              <a:buNone/>
            </a:pPr>
            <a:r>
              <a:rPr lang="en-US" sz="1200" b="0" i="0" dirty="0">
                <a:solidFill>
                  <a:srgbClr val="303030"/>
                </a:solidFill>
                <a:effectLst/>
                <a:latin typeface="Arimo"/>
              </a:rPr>
              <a:t>= (6, 6)</a:t>
            </a:r>
          </a:p>
          <a:p>
            <a:pPr marL="0" indent="0" algn="l">
              <a:buNone/>
            </a:pPr>
            <a:r>
              <a:rPr lang="en-US" sz="1200" b="0" i="0" dirty="0">
                <a:solidFill>
                  <a:srgbClr val="303030"/>
                </a:solidFill>
                <a:effectLst/>
                <a:latin typeface="Arimo"/>
              </a:rPr>
              <a:t> </a:t>
            </a:r>
          </a:p>
          <a:p>
            <a:pPr marL="0" indent="0" algn="l">
              <a:buNone/>
            </a:pPr>
            <a:r>
              <a:rPr lang="en-US" sz="1200" b="1" i="0" dirty="0">
                <a:solidFill>
                  <a:srgbClr val="303030"/>
                </a:solidFill>
                <a:effectLst/>
                <a:latin typeface="Roboto Condensed" panose="020B0604020202020204" pitchFamily="2" charset="0"/>
              </a:rPr>
              <a:t>For Cluster-03:</a:t>
            </a:r>
          </a:p>
          <a:p>
            <a:pPr marL="0" indent="0" algn="l">
              <a:buNone/>
            </a:pPr>
            <a:r>
              <a:rPr lang="en-US" sz="1200" b="0" i="0" dirty="0">
                <a:solidFill>
                  <a:srgbClr val="303030"/>
                </a:solidFill>
                <a:effectLst/>
                <a:latin typeface="Arimo"/>
              </a:rPr>
              <a:t> Center of Cluster-03</a:t>
            </a:r>
          </a:p>
          <a:p>
            <a:pPr marL="0" indent="0" algn="l">
              <a:buNone/>
            </a:pPr>
            <a:r>
              <a:rPr lang="en-US" sz="1200" b="0" i="0" dirty="0">
                <a:solidFill>
                  <a:srgbClr val="303030"/>
                </a:solidFill>
                <a:effectLst/>
                <a:latin typeface="Arimo"/>
              </a:rPr>
              <a:t>= ((2 + 1)/2, (5 + 2)/2)</a:t>
            </a:r>
          </a:p>
          <a:p>
            <a:pPr marL="0" indent="0" algn="l">
              <a:buNone/>
            </a:pPr>
            <a:r>
              <a:rPr lang="en-US" sz="1200" b="0" i="0" dirty="0">
                <a:solidFill>
                  <a:srgbClr val="303030"/>
                </a:solidFill>
                <a:effectLst/>
                <a:latin typeface="Arimo"/>
              </a:rPr>
              <a:t>= (1.5, 3.5)</a:t>
            </a:r>
          </a:p>
          <a:p>
            <a:pPr marL="0" indent="0" algn="l">
              <a:buNone/>
            </a:pPr>
            <a:r>
              <a:rPr lang="en-US" sz="1200" b="0" i="0" dirty="0">
                <a:solidFill>
                  <a:srgbClr val="303030"/>
                </a:solidFill>
                <a:effectLst/>
                <a:latin typeface="Arimo"/>
              </a:rPr>
              <a:t> </a:t>
            </a:r>
          </a:p>
          <a:p>
            <a:pPr marL="0" indent="0" algn="l">
              <a:buNone/>
            </a:pPr>
            <a:r>
              <a:rPr lang="en-US" sz="1200" b="0" i="0" dirty="0">
                <a:solidFill>
                  <a:srgbClr val="303030"/>
                </a:solidFill>
                <a:effectLst/>
                <a:latin typeface="Arimo"/>
              </a:rPr>
              <a:t>This is completion of Iteration-01.</a:t>
            </a:r>
          </a:p>
          <a:p>
            <a:pPr marL="0" indent="0">
              <a:buNone/>
            </a:pPr>
            <a:endParaRPr lang="en-IN" sz="1200" dirty="0"/>
          </a:p>
        </p:txBody>
      </p:sp>
      <p:sp>
        <p:nvSpPr>
          <p:cNvPr id="4" name="Date Placeholder 3">
            <a:extLst>
              <a:ext uri="{FF2B5EF4-FFF2-40B4-BE49-F238E27FC236}">
                <a16:creationId xmlns:a16="http://schemas.microsoft.com/office/drawing/2014/main" id="{005A6C14-112F-4279-92D8-0C0A8E0A4A8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6DA6EDD-53D1-41DD-A005-9718BF18B336}"/>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98FF64B-084C-43E9-B487-970B64155389}"/>
              </a:ext>
            </a:extLst>
          </p:cNvPr>
          <p:cNvSpPr>
            <a:spLocks noGrp="1"/>
          </p:cNvSpPr>
          <p:nvPr>
            <p:ph type="sldNum" sz="quarter" idx="12"/>
          </p:nvPr>
        </p:nvSpPr>
        <p:spPr/>
        <p:txBody>
          <a:bodyPr/>
          <a:lstStyle/>
          <a:p>
            <a:fld id="{BB2CE0DE-867F-455F-B20B-96D381B4AB71}" type="slidenum">
              <a:rPr lang="en-US" smtClean="0"/>
              <a:t>87</a:t>
            </a:fld>
            <a:endParaRPr lang="en-US"/>
          </a:p>
        </p:txBody>
      </p:sp>
    </p:spTree>
    <p:extLst>
      <p:ext uri="{BB962C8B-B14F-4D97-AF65-F5344CB8AC3E}">
        <p14:creationId xmlns:p14="http://schemas.microsoft.com/office/powerpoint/2010/main" val="42763220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A0639-E88B-4B63-9519-7D92E65F5019}"/>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2906DFD3-59D9-4884-BD98-C8316C893D21}"/>
              </a:ext>
            </a:extLst>
          </p:cNvPr>
          <p:cNvSpPr>
            <a:spLocks noGrp="1"/>
          </p:cNvSpPr>
          <p:nvPr>
            <p:ph idx="1"/>
          </p:nvPr>
        </p:nvSpPr>
        <p:spPr/>
        <p:txBody>
          <a:bodyPr/>
          <a:lstStyle/>
          <a:p>
            <a:pPr marL="0" indent="0">
              <a:buNone/>
            </a:pPr>
            <a:r>
              <a:rPr lang="en-US" dirty="0"/>
              <a:t>Iteration2</a:t>
            </a:r>
            <a:endParaRPr lang="en-IN" dirty="0"/>
          </a:p>
        </p:txBody>
      </p:sp>
      <p:sp>
        <p:nvSpPr>
          <p:cNvPr id="4" name="Date Placeholder 3">
            <a:extLst>
              <a:ext uri="{FF2B5EF4-FFF2-40B4-BE49-F238E27FC236}">
                <a16:creationId xmlns:a16="http://schemas.microsoft.com/office/drawing/2014/main" id="{FBBE8280-81F2-4EFF-B38D-500F93F3F81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C30A4E73-660A-4F39-8951-AE6CA26FAFF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D5BFF25F-ADB1-4438-8DBA-C238316A4BC3}"/>
              </a:ext>
            </a:extLst>
          </p:cNvPr>
          <p:cNvSpPr>
            <a:spLocks noGrp="1"/>
          </p:cNvSpPr>
          <p:nvPr>
            <p:ph type="sldNum" sz="quarter" idx="12"/>
          </p:nvPr>
        </p:nvSpPr>
        <p:spPr/>
        <p:txBody>
          <a:bodyPr/>
          <a:lstStyle/>
          <a:p>
            <a:fld id="{BB2CE0DE-867F-455F-B20B-96D381B4AB71}" type="slidenum">
              <a:rPr lang="en-US" smtClean="0"/>
              <a:t>88</a:t>
            </a:fld>
            <a:endParaRPr lang="en-US"/>
          </a:p>
        </p:txBody>
      </p:sp>
      <p:pic>
        <p:nvPicPr>
          <p:cNvPr id="8" name="Picture 7">
            <a:extLst>
              <a:ext uri="{FF2B5EF4-FFF2-40B4-BE49-F238E27FC236}">
                <a16:creationId xmlns:a16="http://schemas.microsoft.com/office/drawing/2014/main" id="{1DE39B20-0E84-479F-AA0C-998EADE512DB}"/>
              </a:ext>
            </a:extLst>
          </p:cNvPr>
          <p:cNvPicPr>
            <a:picLocks noChangeAspect="1"/>
          </p:cNvPicPr>
          <p:nvPr/>
        </p:nvPicPr>
        <p:blipFill>
          <a:blip r:embed="rId2"/>
          <a:stretch>
            <a:fillRect/>
          </a:stretch>
        </p:blipFill>
        <p:spPr>
          <a:xfrm>
            <a:off x="914400" y="1905000"/>
            <a:ext cx="6744641" cy="4143953"/>
          </a:xfrm>
          <a:prstGeom prst="rect">
            <a:avLst/>
          </a:prstGeom>
        </p:spPr>
      </p:pic>
    </p:spTree>
    <p:extLst>
      <p:ext uri="{BB962C8B-B14F-4D97-AF65-F5344CB8AC3E}">
        <p14:creationId xmlns:p14="http://schemas.microsoft.com/office/powerpoint/2010/main" val="1122415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C5B7-4EC2-4B31-8383-0EC20E760991}"/>
              </a:ext>
            </a:extLst>
          </p:cNvPr>
          <p:cNvSpPr>
            <a:spLocks noGrp="1"/>
          </p:cNvSpPr>
          <p:nvPr>
            <p:ph type="title"/>
          </p:nvPr>
        </p:nvSpPr>
        <p:spPr/>
        <p:txBody>
          <a:bodyPr/>
          <a:lstStyle/>
          <a:p>
            <a:r>
              <a:rPr lang="en-US" dirty="0"/>
              <a:t>Solution</a:t>
            </a:r>
            <a:endParaRPr lang="en-IN" dirty="0"/>
          </a:p>
        </p:txBody>
      </p:sp>
      <p:sp>
        <p:nvSpPr>
          <p:cNvPr id="3" name="Content Placeholder 2">
            <a:extLst>
              <a:ext uri="{FF2B5EF4-FFF2-40B4-BE49-F238E27FC236}">
                <a16:creationId xmlns:a16="http://schemas.microsoft.com/office/drawing/2014/main" id="{DC187C27-6EB1-4A88-9CDB-DC50988695F5}"/>
              </a:ext>
            </a:extLst>
          </p:cNvPr>
          <p:cNvSpPr>
            <a:spLocks noGrp="1"/>
          </p:cNvSpPr>
          <p:nvPr>
            <p:ph idx="1"/>
          </p:nvPr>
        </p:nvSpPr>
        <p:spPr/>
        <p:txBody>
          <a:bodyPr/>
          <a:lstStyle/>
          <a:p>
            <a:pPr marL="0" indent="0">
              <a:buNone/>
            </a:pPr>
            <a:r>
              <a:rPr lang="en-US" sz="1000" dirty="0"/>
              <a:t>Iteration2: </a:t>
            </a:r>
            <a:r>
              <a:rPr lang="en-US" sz="1000" b="0" i="0" dirty="0">
                <a:solidFill>
                  <a:srgbClr val="303030"/>
                </a:solidFill>
                <a:effectLst/>
                <a:latin typeface="Arimo"/>
              </a:rPr>
              <a:t>From here, New clusters are-</a:t>
            </a:r>
          </a:p>
          <a:p>
            <a:pPr marL="0" indent="0" algn="l">
              <a:buNone/>
            </a:pPr>
            <a:r>
              <a:rPr lang="en-US" sz="1000" b="0" i="0" dirty="0">
                <a:solidFill>
                  <a:srgbClr val="303030"/>
                </a:solidFill>
                <a:effectLst/>
                <a:latin typeface="Arimo"/>
              </a:rPr>
              <a:t> </a:t>
            </a:r>
            <a:r>
              <a:rPr lang="en-US" sz="1000" b="1" i="0" dirty="0">
                <a:solidFill>
                  <a:srgbClr val="303030"/>
                </a:solidFill>
                <a:effectLst/>
                <a:latin typeface="Roboto Condensed" panose="02000000000000000000" pitchFamily="2" charset="0"/>
              </a:rPr>
              <a:t>Cluster-01: </a:t>
            </a:r>
            <a:r>
              <a:rPr lang="en-US" sz="1000" b="0" i="0" dirty="0">
                <a:solidFill>
                  <a:srgbClr val="303030"/>
                </a:solidFill>
                <a:effectLst/>
                <a:latin typeface="Arimo"/>
              </a:rPr>
              <a:t> </a:t>
            </a:r>
          </a:p>
          <a:p>
            <a:pPr marL="0" indent="0" algn="l">
              <a:buNone/>
            </a:pPr>
            <a:r>
              <a:rPr lang="en-US" sz="1000" b="0" i="0" dirty="0">
                <a:solidFill>
                  <a:srgbClr val="303030"/>
                </a:solidFill>
                <a:effectLst/>
                <a:latin typeface="Arimo"/>
              </a:rPr>
              <a:t>First cluster contains points-</a:t>
            </a:r>
          </a:p>
          <a:p>
            <a:pPr marL="0" indent="0" algn="l">
              <a:buNone/>
            </a:pPr>
            <a:r>
              <a:rPr lang="en-US" sz="1000" b="0" i="0" dirty="0">
                <a:solidFill>
                  <a:srgbClr val="303030"/>
                </a:solidFill>
                <a:effectLst/>
                <a:latin typeface="Arimo"/>
              </a:rPr>
              <a:t>A1(2, 10) , A8(4, 9)</a:t>
            </a:r>
          </a:p>
          <a:p>
            <a:pPr marL="0" indent="0" algn="l">
              <a:buNone/>
            </a:pPr>
            <a:r>
              <a:rPr lang="en-US" sz="1000" b="0" i="0" dirty="0">
                <a:solidFill>
                  <a:srgbClr val="303030"/>
                </a:solidFill>
                <a:effectLst/>
                <a:latin typeface="Arimo"/>
              </a:rPr>
              <a:t> </a:t>
            </a:r>
          </a:p>
          <a:p>
            <a:pPr marL="0" indent="0" algn="l">
              <a:buNone/>
            </a:pPr>
            <a:r>
              <a:rPr lang="en-US" sz="1000" b="1" i="0" dirty="0">
                <a:solidFill>
                  <a:srgbClr val="303030"/>
                </a:solidFill>
                <a:effectLst/>
                <a:latin typeface="Roboto Condensed" panose="02000000000000000000" pitchFamily="2" charset="0"/>
              </a:rPr>
              <a:t>Cluster-02:  </a:t>
            </a:r>
            <a:r>
              <a:rPr lang="en-US" sz="1000" b="0" i="0" dirty="0">
                <a:solidFill>
                  <a:srgbClr val="303030"/>
                </a:solidFill>
                <a:effectLst/>
                <a:latin typeface="Arimo"/>
              </a:rPr>
              <a:t>Second cluster contains points-</a:t>
            </a:r>
          </a:p>
          <a:p>
            <a:pPr marL="0" indent="0" algn="l">
              <a:buNone/>
            </a:pPr>
            <a:r>
              <a:rPr lang="en-US" sz="1000" b="0" i="0" dirty="0">
                <a:solidFill>
                  <a:srgbClr val="303030"/>
                </a:solidFill>
                <a:effectLst/>
                <a:latin typeface="Arimo"/>
              </a:rPr>
              <a:t>A3(8, 4) , A4(5, 8) , A5(7, 5) , A6(6, 4)</a:t>
            </a:r>
          </a:p>
          <a:p>
            <a:pPr marL="0" indent="0" algn="l">
              <a:buNone/>
            </a:pPr>
            <a:r>
              <a:rPr lang="en-US" sz="1000" b="0" i="0" dirty="0">
                <a:solidFill>
                  <a:srgbClr val="303030"/>
                </a:solidFill>
                <a:effectLst/>
                <a:latin typeface="Arimo"/>
              </a:rPr>
              <a:t> </a:t>
            </a:r>
          </a:p>
          <a:p>
            <a:pPr marL="0" indent="0" algn="l">
              <a:buNone/>
            </a:pPr>
            <a:r>
              <a:rPr lang="en-US" sz="1000" b="1" i="0" dirty="0">
                <a:solidFill>
                  <a:srgbClr val="303030"/>
                </a:solidFill>
                <a:effectLst/>
                <a:latin typeface="Roboto Condensed" panose="02000000000000000000" pitchFamily="2" charset="0"/>
              </a:rPr>
              <a:t>Cluster-03: </a:t>
            </a:r>
            <a:r>
              <a:rPr lang="en-US" sz="1000" b="0" i="0" dirty="0">
                <a:solidFill>
                  <a:srgbClr val="303030"/>
                </a:solidFill>
                <a:effectLst/>
                <a:latin typeface="Arimo"/>
              </a:rPr>
              <a:t>Third cluster contains points-</a:t>
            </a:r>
          </a:p>
          <a:p>
            <a:pPr marL="0" indent="0" algn="l">
              <a:buNone/>
            </a:pPr>
            <a:r>
              <a:rPr lang="en-US" sz="1000" b="0" i="0" dirty="0">
                <a:solidFill>
                  <a:srgbClr val="303030"/>
                </a:solidFill>
                <a:effectLst/>
                <a:latin typeface="Arimo"/>
              </a:rPr>
              <a:t>A2(2, 5) , A7(1, 2)</a:t>
            </a:r>
          </a:p>
          <a:p>
            <a:pPr marL="0" indent="0" algn="l">
              <a:buNone/>
            </a:pPr>
            <a:r>
              <a:rPr lang="en-US" sz="1000" b="0" i="0" dirty="0">
                <a:solidFill>
                  <a:srgbClr val="303030"/>
                </a:solidFill>
                <a:effectLst/>
                <a:latin typeface="Arimo"/>
              </a:rPr>
              <a:t> </a:t>
            </a:r>
          </a:p>
          <a:p>
            <a:pPr marL="0" indent="0" algn="l">
              <a:buNone/>
            </a:pPr>
            <a:r>
              <a:rPr lang="en-US" sz="1000" b="0" i="0" dirty="0">
                <a:solidFill>
                  <a:srgbClr val="303030"/>
                </a:solidFill>
                <a:effectLst/>
                <a:latin typeface="Arimo"/>
              </a:rPr>
              <a:t>Now,</a:t>
            </a:r>
          </a:p>
          <a:p>
            <a:pPr marL="0" indent="0" algn="l">
              <a:buNone/>
            </a:pPr>
            <a:r>
              <a:rPr lang="en-US" sz="1000" b="0" i="0" dirty="0">
                <a:solidFill>
                  <a:srgbClr val="303030"/>
                </a:solidFill>
                <a:effectLst/>
                <a:latin typeface="Arimo"/>
              </a:rPr>
              <a:t>We re-compute the new cluster clusters.</a:t>
            </a:r>
          </a:p>
          <a:p>
            <a:pPr marL="0" indent="0" algn="l">
              <a:buNone/>
            </a:pPr>
            <a:r>
              <a:rPr lang="en-US" sz="1000" b="0" i="0" dirty="0">
                <a:solidFill>
                  <a:srgbClr val="303030"/>
                </a:solidFill>
                <a:effectLst/>
                <a:latin typeface="Arimo"/>
              </a:rPr>
              <a:t>The new cluster center is computed by taking mean of all the points contained in that cluster.</a:t>
            </a:r>
          </a:p>
          <a:p>
            <a:pPr marL="0" indent="0" algn="l">
              <a:buNone/>
            </a:pPr>
            <a:r>
              <a:rPr lang="en-US" sz="1000" b="0" i="0" dirty="0">
                <a:solidFill>
                  <a:srgbClr val="303030"/>
                </a:solidFill>
                <a:effectLst/>
                <a:latin typeface="Arimo"/>
              </a:rPr>
              <a:t> </a:t>
            </a:r>
          </a:p>
          <a:p>
            <a:pPr marL="0" indent="0" algn="l">
              <a:buNone/>
            </a:pPr>
            <a:r>
              <a:rPr lang="en-US" sz="1000" b="1" i="0" dirty="0">
                <a:solidFill>
                  <a:srgbClr val="303030"/>
                </a:solidFill>
                <a:effectLst/>
                <a:latin typeface="Roboto Condensed" panose="02000000000000000000" pitchFamily="2" charset="0"/>
              </a:rPr>
              <a:t>For Cluster-01: </a:t>
            </a:r>
            <a:r>
              <a:rPr lang="en-US" sz="1000" b="0" i="0" dirty="0">
                <a:solidFill>
                  <a:srgbClr val="303030"/>
                </a:solidFill>
                <a:effectLst/>
                <a:latin typeface="Arimo"/>
              </a:rPr>
              <a:t> Center of Cluster-01</a:t>
            </a:r>
          </a:p>
          <a:p>
            <a:pPr marL="0" indent="0" algn="l">
              <a:buNone/>
            </a:pPr>
            <a:r>
              <a:rPr lang="en-US" sz="1000" b="0" i="0" dirty="0">
                <a:solidFill>
                  <a:srgbClr val="303030"/>
                </a:solidFill>
                <a:effectLst/>
                <a:latin typeface="Arimo"/>
              </a:rPr>
              <a:t>= ((2 + 4)/2, (10 + 9)/2) = (3, 9.5)</a:t>
            </a:r>
          </a:p>
          <a:p>
            <a:pPr marL="0" indent="0" algn="l">
              <a:buNone/>
            </a:pPr>
            <a:r>
              <a:rPr lang="en-US" sz="1000" b="0" i="0" dirty="0">
                <a:solidFill>
                  <a:srgbClr val="303030"/>
                </a:solidFill>
                <a:effectLst/>
                <a:latin typeface="Arimo"/>
              </a:rPr>
              <a:t> </a:t>
            </a:r>
          </a:p>
          <a:p>
            <a:pPr marL="0" indent="0" algn="l">
              <a:buNone/>
            </a:pPr>
            <a:r>
              <a:rPr lang="en-US" sz="1000" b="1" i="0" dirty="0">
                <a:solidFill>
                  <a:srgbClr val="303030"/>
                </a:solidFill>
                <a:effectLst/>
                <a:latin typeface="Roboto Condensed" panose="02000000000000000000" pitchFamily="2" charset="0"/>
              </a:rPr>
              <a:t>For Cluster-02: </a:t>
            </a:r>
            <a:r>
              <a:rPr lang="en-US" sz="1000" b="0" i="0" dirty="0">
                <a:solidFill>
                  <a:srgbClr val="303030"/>
                </a:solidFill>
                <a:effectLst/>
                <a:latin typeface="Arimo"/>
              </a:rPr>
              <a:t>Center of Cluster-02</a:t>
            </a:r>
          </a:p>
          <a:p>
            <a:pPr marL="0" indent="0" algn="l">
              <a:buNone/>
            </a:pPr>
            <a:r>
              <a:rPr lang="en-US" sz="1000" b="0" i="0" dirty="0">
                <a:solidFill>
                  <a:srgbClr val="303030"/>
                </a:solidFill>
                <a:effectLst/>
                <a:latin typeface="Arimo"/>
              </a:rPr>
              <a:t>= ((8 + 5 + 7 + 6)/4, (4 + 8 + 5 + 4)/4) = (6.5, 5.25)</a:t>
            </a:r>
          </a:p>
          <a:p>
            <a:pPr marL="0" indent="0" algn="l">
              <a:buNone/>
            </a:pPr>
            <a:r>
              <a:rPr lang="en-US" sz="1000" b="0" i="0" dirty="0">
                <a:solidFill>
                  <a:srgbClr val="303030"/>
                </a:solidFill>
                <a:effectLst/>
                <a:latin typeface="Arimo"/>
              </a:rPr>
              <a:t> </a:t>
            </a:r>
          </a:p>
          <a:p>
            <a:pPr marL="0" indent="0" algn="l">
              <a:buNone/>
            </a:pPr>
            <a:r>
              <a:rPr lang="en-US" sz="1000" b="1" i="0" dirty="0">
                <a:solidFill>
                  <a:srgbClr val="303030"/>
                </a:solidFill>
                <a:effectLst/>
                <a:latin typeface="Roboto Condensed" panose="02000000000000000000" pitchFamily="2" charset="0"/>
              </a:rPr>
              <a:t>For Cluster-03: </a:t>
            </a:r>
            <a:r>
              <a:rPr lang="en-US" sz="1000" b="0" i="0" dirty="0">
                <a:solidFill>
                  <a:srgbClr val="303030"/>
                </a:solidFill>
                <a:effectLst/>
                <a:latin typeface="Arimo"/>
              </a:rPr>
              <a:t>Center of Cluster-03</a:t>
            </a:r>
          </a:p>
          <a:p>
            <a:pPr marL="0" indent="0" algn="l">
              <a:buNone/>
            </a:pPr>
            <a:r>
              <a:rPr lang="en-US" sz="1000" b="0" i="0" dirty="0">
                <a:solidFill>
                  <a:srgbClr val="303030"/>
                </a:solidFill>
                <a:effectLst/>
                <a:latin typeface="Arimo"/>
              </a:rPr>
              <a:t>= ((2 + 1)/2, (5 + 2)/2) = (1.5, 3.5)</a:t>
            </a:r>
          </a:p>
          <a:p>
            <a:pPr marL="0" indent="0" algn="l">
              <a:buNone/>
            </a:pPr>
            <a:r>
              <a:rPr lang="en-US" sz="1000" b="0" i="0" dirty="0">
                <a:solidFill>
                  <a:srgbClr val="303030"/>
                </a:solidFill>
                <a:effectLst/>
                <a:latin typeface="Arimo"/>
              </a:rPr>
              <a:t> </a:t>
            </a:r>
          </a:p>
          <a:p>
            <a:pPr marL="0" indent="0" algn="l">
              <a:buNone/>
            </a:pPr>
            <a:r>
              <a:rPr lang="en-US" sz="1000" b="0" i="0" dirty="0">
                <a:solidFill>
                  <a:srgbClr val="303030"/>
                </a:solidFill>
                <a:effectLst/>
                <a:latin typeface="Arimo"/>
              </a:rPr>
              <a:t>This is completion of Iteration-02.</a:t>
            </a:r>
          </a:p>
          <a:p>
            <a:pPr marL="0" indent="0" algn="l">
              <a:buNone/>
            </a:pPr>
            <a:r>
              <a:rPr lang="en-US" sz="1000" b="0" i="0" dirty="0">
                <a:solidFill>
                  <a:srgbClr val="303030"/>
                </a:solidFill>
                <a:effectLst/>
                <a:latin typeface="Arimo"/>
              </a:rPr>
              <a:t> After second iteration, the center of the three clusters are-</a:t>
            </a:r>
          </a:p>
          <a:p>
            <a:pPr marL="0" indent="0" algn="l">
              <a:buNone/>
            </a:pPr>
            <a:r>
              <a:rPr lang="en-US" sz="1000" b="0" i="0" dirty="0">
                <a:solidFill>
                  <a:srgbClr val="303030"/>
                </a:solidFill>
                <a:effectLst/>
                <a:latin typeface="Arimo"/>
              </a:rPr>
              <a:t>C1(3, 9.5) , C2(6.5, 5.25) , C3(1.5, 3.5)</a:t>
            </a:r>
          </a:p>
          <a:p>
            <a:pPr marL="0" indent="0">
              <a:buNone/>
            </a:pPr>
            <a:endParaRPr lang="en-IN" sz="1000" dirty="0"/>
          </a:p>
        </p:txBody>
      </p:sp>
      <p:sp>
        <p:nvSpPr>
          <p:cNvPr id="4" name="Date Placeholder 3">
            <a:extLst>
              <a:ext uri="{FF2B5EF4-FFF2-40B4-BE49-F238E27FC236}">
                <a16:creationId xmlns:a16="http://schemas.microsoft.com/office/drawing/2014/main" id="{722858C3-FBDA-468D-8705-BAB6835AB189}"/>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F446454-F98F-4E50-ABE6-1F211A4DDCB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CA23D63-1B35-4768-B1A3-2AE5FB630C96}"/>
              </a:ext>
            </a:extLst>
          </p:cNvPr>
          <p:cNvSpPr>
            <a:spLocks noGrp="1"/>
          </p:cNvSpPr>
          <p:nvPr>
            <p:ph type="sldNum" sz="quarter" idx="12"/>
          </p:nvPr>
        </p:nvSpPr>
        <p:spPr/>
        <p:txBody>
          <a:bodyPr/>
          <a:lstStyle/>
          <a:p>
            <a:fld id="{BB2CE0DE-867F-455F-B20B-96D381B4AB71}" type="slidenum">
              <a:rPr lang="en-US" smtClean="0"/>
              <a:t>89</a:t>
            </a:fld>
            <a:endParaRPr lang="en-US"/>
          </a:p>
        </p:txBody>
      </p:sp>
    </p:spTree>
    <p:extLst>
      <p:ext uri="{BB962C8B-B14F-4D97-AF65-F5344CB8AC3E}">
        <p14:creationId xmlns:p14="http://schemas.microsoft.com/office/powerpoint/2010/main" val="7970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E88C-1337-96CB-FB69-1F2AA3DFBB6F}"/>
              </a:ext>
            </a:extLst>
          </p:cNvPr>
          <p:cNvSpPr>
            <a:spLocks noGrp="1"/>
          </p:cNvSpPr>
          <p:nvPr>
            <p:ph type="title"/>
          </p:nvPr>
        </p:nvSpPr>
        <p:spPr/>
        <p:txBody>
          <a:bodyPr/>
          <a:lstStyle/>
          <a:p>
            <a:r>
              <a:rPr lang="en-IN" dirty="0"/>
              <a:t>Voting</a:t>
            </a:r>
          </a:p>
        </p:txBody>
      </p:sp>
      <p:sp>
        <p:nvSpPr>
          <p:cNvPr id="3" name="Content Placeholder 2">
            <a:extLst>
              <a:ext uri="{FF2B5EF4-FFF2-40B4-BE49-F238E27FC236}">
                <a16:creationId xmlns:a16="http://schemas.microsoft.com/office/drawing/2014/main" id="{0DD3B6B3-251F-241C-C274-1564A9ADF379}"/>
              </a:ext>
            </a:extLst>
          </p:cNvPr>
          <p:cNvSpPr>
            <a:spLocks noGrp="1"/>
          </p:cNvSpPr>
          <p:nvPr>
            <p:ph idx="1"/>
          </p:nvPr>
        </p:nvSpPr>
        <p:spPr/>
        <p:txBody>
          <a:bodyPr/>
          <a:lstStyle/>
          <a:p>
            <a:pPr marL="0" indent="0">
              <a:buNone/>
            </a:pPr>
            <a:r>
              <a:rPr lang="en-US" dirty="0">
                <a:solidFill>
                  <a:srgbClr val="242424"/>
                </a:solidFill>
                <a:latin typeface="source-serif-pro"/>
              </a:rPr>
              <a:t>T</a:t>
            </a:r>
            <a:r>
              <a:rPr lang="en-US" b="0" i="0" dirty="0">
                <a:solidFill>
                  <a:srgbClr val="242424"/>
                </a:solidFill>
                <a:effectLst/>
                <a:latin typeface="source-serif-pro"/>
              </a:rPr>
              <a:t>wo different ways to combine the predictions of multiple classifiers in ensemble machine learning algorithms.</a:t>
            </a:r>
          </a:p>
          <a:p>
            <a:pPr marL="514350" indent="-514350">
              <a:buAutoNum type="arabicPeriod"/>
            </a:pPr>
            <a:r>
              <a:rPr lang="en-US" dirty="0">
                <a:solidFill>
                  <a:srgbClr val="242424"/>
                </a:solidFill>
                <a:latin typeface="source-serif-pro"/>
              </a:rPr>
              <a:t>Hard Voting</a:t>
            </a:r>
          </a:p>
          <a:p>
            <a:pPr marL="514350" indent="-514350">
              <a:buAutoNum type="arabicPeriod"/>
            </a:pPr>
            <a:r>
              <a:rPr lang="en-US" dirty="0">
                <a:solidFill>
                  <a:srgbClr val="242424"/>
                </a:solidFill>
                <a:latin typeface="source-serif-pro"/>
              </a:rPr>
              <a:t>Soft Voting</a:t>
            </a:r>
            <a:endParaRPr lang="en-IN" dirty="0"/>
          </a:p>
        </p:txBody>
      </p:sp>
      <p:sp>
        <p:nvSpPr>
          <p:cNvPr id="4" name="Date Placeholder 3">
            <a:extLst>
              <a:ext uri="{FF2B5EF4-FFF2-40B4-BE49-F238E27FC236}">
                <a16:creationId xmlns:a16="http://schemas.microsoft.com/office/drawing/2014/main" id="{952F1BAA-675C-5CE8-E1E2-DEBF66EC8C06}"/>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71AB9C6-2FC6-2C88-8734-6EAA572C6C9E}"/>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20C7D755-3294-2F3B-5289-67EEB0D54489}"/>
              </a:ext>
            </a:extLst>
          </p:cNvPr>
          <p:cNvSpPr>
            <a:spLocks noGrp="1"/>
          </p:cNvSpPr>
          <p:nvPr>
            <p:ph type="sldNum" sz="quarter" idx="12"/>
          </p:nvPr>
        </p:nvSpPr>
        <p:spPr/>
        <p:txBody>
          <a:bodyPr/>
          <a:lstStyle/>
          <a:p>
            <a:fld id="{BB2CE0DE-867F-455F-B20B-96D381B4AB71}" type="slidenum">
              <a:rPr lang="en-US" smtClean="0"/>
              <a:t>9</a:t>
            </a:fld>
            <a:endParaRPr lang="en-US"/>
          </a:p>
        </p:txBody>
      </p:sp>
    </p:spTree>
    <p:extLst>
      <p:ext uri="{BB962C8B-B14F-4D97-AF65-F5344CB8AC3E}">
        <p14:creationId xmlns:p14="http://schemas.microsoft.com/office/powerpoint/2010/main" val="2725358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112C-171E-B255-9E0D-EC673CAF7489}"/>
              </a:ext>
            </a:extLst>
          </p:cNvPr>
          <p:cNvSpPr>
            <a:spLocks noGrp="1"/>
          </p:cNvSpPr>
          <p:nvPr>
            <p:ph type="title"/>
          </p:nvPr>
        </p:nvSpPr>
        <p:spPr/>
        <p:txBody>
          <a:bodyPr/>
          <a:lstStyle/>
          <a:p>
            <a:r>
              <a:rPr lang="en-US" dirty="0"/>
              <a:t>Problem</a:t>
            </a:r>
            <a:endParaRPr lang="en-IN" dirty="0"/>
          </a:p>
        </p:txBody>
      </p:sp>
      <p:sp>
        <p:nvSpPr>
          <p:cNvPr id="3" name="Content Placeholder 2">
            <a:extLst>
              <a:ext uri="{FF2B5EF4-FFF2-40B4-BE49-F238E27FC236}">
                <a16:creationId xmlns:a16="http://schemas.microsoft.com/office/drawing/2014/main" id="{9E8437F3-AB7E-C480-9A03-5B1AAD3D72B6}"/>
              </a:ext>
            </a:extLst>
          </p:cNvPr>
          <p:cNvSpPr>
            <a:spLocks noGrp="1"/>
          </p:cNvSpPr>
          <p:nvPr>
            <p:ph idx="1"/>
          </p:nvPr>
        </p:nvSpPr>
        <p:spPr/>
        <p:txBody>
          <a:bodyPr/>
          <a:lstStyle/>
          <a:p>
            <a:pPr marL="0" indent="0" algn="just">
              <a:buNone/>
            </a:pPr>
            <a:r>
              <a:rPr lang="en-US" sz="2000" dirty="0"/>
              <a:t>Consider the following data shown in the following Table. Use k-means algorithm with k = 2 and show the result. </a:t>
            </a:r>
            <a:endParaRPr lang="en-IN" sz="2000" dirty="0"/>
          </a:p>
        </p:txBody>
      </p:sp>
      <p:sp>
        <p:nvSpPr>
          <p:cNvPr id="4" name="Date Placeholder 3">
            <a:extLst>
              <a:ext uri="{FF2B5EF4-FFF2-40B4-BE49-F238E27FC236}">
                <a16:creationId xmlns:a16="http://schemas.microsoft.com/office/drawing/2014/main" id="{0C99DEE2-4407-0EF4-5B5E-83872C9C2B7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6E510B7B-4E00-0E79-537D-51589F679EFF}"/>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54922641-257D-3DC2-0E1E-7A763209EA89}"/>
              </a:ext>
            </a:extLst>
          </p:cNvPr>
          <p:cNvSpPr>
            <a:spLocks noGrp="1"/>
          </p:cNvSpPr>
          <p:nvPr>
            <p:ph type="sldNum" sz="quarter" idx="12"/>
          </p:nvPr>
        </p:nvSpPr>
        <p:spPr/>
        <p:txBody>
          <a:bodyPr/>
          <a:lstStyle/>
          <a:p>
            <a:fld id="{BB2CE0DE-867F-455F-B20B-96D381B4AB71}" type="slidenum">
              <a:rPr lang="en-US" smtClean="0"/>
              <a:t>90</a:t>
            </a:fld>
            <a:endParaRPr lang="en-US"/>
          </a:p>
        </p:txBody>
      </p:sp>
      <p:pic>
        <p:nvPicPr>
          <p:cNvPr id="8" name="Picture 7">
            <a:extLst>
              <a:ext uri="{FF2B5EF4-FFF2-40B4-BE49-F238E27FC236}">
                <a16:creationId xmlns:a16="http://schemas.microsoft.com/office/drawing/2014/main" id="{9EF3AD3A-BA29-39DD-010D-27F4D1CB15B2}"/>
              </a:ext>
            </a:extLst>
          </p:cNvPr>
          <p:cNvPicPr>
            <a:picLocks noChangeAspect="1"/>
          </p:cNvPicPr>
          <p:nvPr/>
        </p:nvPicPr>
        <p:blipFill>
          <a:blip r:embed="rId2"/>
          <a:stretch>
            <a:fillRect/>
          </a:stretch>
        </p:blipFill>
        <p:spPr>
          <a:xfrm>
            <a:off x="2362200" y="2057400"/>
            <a:ext cx="3352800" cy="2846107"/>
          </a:xfrm>
          <a:prstGeom prst="rect">
            <a:avLst/>
          </a:prstGeom>
        </p:spPr>
      </p:pic>
    </p:spTree>
    <p:extLst>
      <p:ext uri="{BB962C8B-B14F-4D97-AF65-F5344CB8AC3E}">
        <p14:creationId xmlns:p14="http://schemas.microsoft.com/office/powerpoint/2010/main" val="30853281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9739-BEE3-4BAB-A9E7-18E414172745}"/>
              </a:ext>
            </a:extLst>
          </p:cNvPr>
          <p:cNvSpPr>
            <a:spLocks noGrp="1"/>
          </p:cNvSpPr>
          <p:nvPr>
            <p:ph type="title"/>
          </p:nvPr>
        </p:nvSpPr>
        <p:spPr/>
        <p:txBody>
          <a:bodyPr/>
          <a:lstStyle/>
          <a:p>
            <a:r>
              <a:rPr lang="en-US" sz="2400" dirty="0"/>
              <a:t>Elbow Method for optimal value of k in </a:t>
            </a:r>
            <a:r>
              <a:rPr lang="en-US" sz="2400" dirty="0" err="1"/>
              <a:t>KMeans</a:t>
            </a:r>
            <a:endParaRPr lang="en-IN" sz="2400" dirty="0"/>
          </a:p>
        </p:txBody>
      </p:sp>
      <p:sp>
        <p:nvSpPr>
          <p:cNvPr id="3" name="Content Placeholder 2">
            <a:extLst>
              <a:ext uri="{FF2B5EF4-FFF2-40B4-BE49-F238E27FC236}">
                <a16:creationId xmlns:a16="http://schemas.microsoft.com/office/drawing/2014/main" id="{9DB00F7D-8E7A-4C78-A632-F4EA11877F79}"/>
              </a:ext>
            </a:extLst>
          </p:cNvPr>
          <p:cNvSpPr>
            <a:spLocks noGrp="1"/>
          </p:cNvSpPr>
          <p:nvPr>
            <p:ph idx="1"/>
          </p:nvPr>
        </p:nvSpPr>
        <p:spPr/>
        <p:txBody>
          <a:bodyPr/>
          <a:lstStyle/>
          <a:p>
            <a:pPr marL="0" indent="0" algn="just">
              <a:buNone/>
            </a:pPr>
            <a:r>
              <a:rPr lang="en-US" sz="2000" b="0" i="0" dirty="0">
                <a:solidFill>
                  <a:srgbClr val="273239"/>
                </a:solidFill>
                <a:effectLst/>
                <a:latin typeface="Nunito" pitchFamily="2" charset="0"/>
              </a:rPr>
              <a:t>Choosing the optimal number of clusters is a crucial step in any unsupervised learning algorithm. Since we don’t have predefined cluster counts in unsupervised learning, we need a systematic approach to determine the best k value. </a:t>
            </a:r>
          </a:p>
          <a:p>
            <a:pPr marL="0" indent="0" algn="just">
              <a:buNone/>
            </a:pPr>
            <a:r>
              <a:rPr lang="en-US" sz="2000" b="0" i="0" dirty="0">
                <a:solidFill>
                  <a:srgbClr val="273239"/>
                </a:solidFill>
                <a:effectLst/>
                <a:latin typeface="Nunito" pitchFamily="2" charset="0"/>
              </a:rPr>
              <a:t>The </a:t>
            </a:r>
            <a:r>
              <a:rPr lang="en-US" sz="2000" b="1" i="0" dirty="0">
                <a:solidFill>
                  <a:srgbClr val="273239"/>
                </a:solidFill>
                <a:effectLst/>
                <a:latin typeface="Nunito" pitchFamily="2" charset="0"/>
              </a:rPr>
              <a:t>Elbow Method</a:t>
            </a:r>
            <a:r>
              <a:rPr lang="en-US" sz="2000" b="0" i="0" dirty="0">
                <a:solidFill>
                  <a:srgbClr val="273239"/>
                </a:solidFill>
                <a:effectLst/>
                <a:latin typeface="Nunito" pitchFamily="2" charset="0"/>
              </a:rPr>
              <a:t> is a popular technique used for this purpose in K-Means clustering.</a:t>
            </a:r>
            <a:endParaRPr lang="en-IN" sz="2000" dirty="0"/>
          </a:p>
          <a:p>
            <a:pPr marL="0" indent="0" algn="just">
              <a:buNone/>
            </a:pPr>
            <a:endParaRPr lang="en-IN" sz="2000" dirty="0"/>
          </a:p>
        </p:txBody>
      </p:sp>
      <p:sp>
        <p:nvSpPr>
          <p:cNvPr id="4" name="Date Placeholder 3">
            <a:extLst>
              <a:ext uri="{FF2B5EF4-FFF2-40B4-BE49-F238E27FC236}">
                <a16:creationId xmlns:a16="http://schemas.microsoft.com/office/drawing/2014/main" id="{439C77FE-B212-4057-8B63-FDB7E1D5642D}"/>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742DBF6-D6A2-41B6-A1A4-D912B5E946B5}"/>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FEB94FA4-3FCB-4635-8C72-501E1F027F7F}"/>
              </a:ext>
            </a:extLst>
          </p:cNvPr>
          <p:cNvSpPr>
            <a:spLocks noGrp="1"/>
          </p:cNvSpPr>
          <p:nvPr>
            <p:ph type="sldNum" sz="quarter" idx="12"/>
          </p:nvPr>
        </p:nvSpPr>
        <p:spPr/>
        <p:txBody>
          <a:bodyPr/>
          <a:lstStyle/>
          <a:p>
            <a:fld id="{BB2CE0DE-867F-455F-B20B-96D381B4AB71}" type="slidenum">
              <a:rPr lang="en-US" smtClean="0"/>
              <a:t>91</a:t>
            </a:fld>
            <a:endParaRPr lang="en-US"/>
          </a:p>
        </p:txBody>
      </p:sp>
    </p:spTree>
    <p:extLst>
      <p:ext uri="{BB962C8B-B14F-4D97-AF65-F5344CB8AC3E}">
        <p14:creationId xmlns:p14="http://schemas.microsoft.com/office/powerpoint/2010/main" val="3080387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5995-57B1-42EB-933A-820BC0982692}"/>
              </a:ext>
            </a:extLst>
          </p:cNvPr>
          <p:cNvSpPr>
            <a:spLocks noGrp="1"/>
          </p:cNvSpPr>
          <p:nvPr>
            <p:ph type="title"/>
          </p:nvPr>
        </p:nvSpPr>
        <p:spPr/>
        <p:txBody>
          <a:bodyPr/>
          <a:lstStyle/>
          <a:p>
            <a:r>
              <a:rPr lang="en-US" sz="2400" dirty="0"/>
              <a:t>Elbow Method for optimal value of k in </a:t>
            </a:r>
            <a:r>
              <a:rPr lang="en-US" sz="2400" dirty="0" err="1"/>
              <a:t>KMeans</a:t>
            </a:r>
            <a:endParaRPr lang="en-IN" sz="2400" dirty="0"/>
          </a:p>
        </p:txBody>
      </p:sp>
      <p:sp>
        <p:nvSpPr>
          <p:cNvPr id="3" name="Content Placeholder 2">
            <a:extLst>
              <a:ext uri="{FF2B5EF4-FFF2-40B4-BE49-F238E27FC236}">
                <a16:creationId xmlns:a16="http://schemas.microsoft.com/office/drawing/2014/main" id="{E75F620A-A57D-4718-AE35-F4E445E180D7}"/>
              </a:ext>
            </a:extLst>
          </p:cNvPr>
          <p:cNvSpPr>
            <a:spLocks noGrp="1"/>
          </p:cNvSpPr>
          <p:nvPr>
            <p:ph idx="1"/>
          </p:nvPr>
        </p:nvSpPr>
        <p:spPr/>
        <p:txBody>
          <a:bodyPr/>
          <a:lstStyle/>
          <a:p>
            <a:pPr marL="0" indent="0" algn="l" rtl="0" fontAlgn="base">
              <a:buNone/>
            </a:pPr>
            <a:r>
              <a:rPr lang="en-US" sz="1800" b="0" i="0" dirty="0">
                <a:solidFill>
                  <a:srgbClr val="273239"/>
                </a:solidFill>
                <a:effectLst/>
                <a:latin typeface="Nunito" pitchFamily="2" charset="0"/>
              </a:rPr>
              <a:t>The Elbow Method helps us find the optimal k value. Here’s how it works:</a:t>
            </a:r>
          </a:p>
          <a:p>
            <a:pPr algn="l" fontAlgn="base">
              <a:buFont typeface="+mj-lt"/>
              <a:buAutoNum type="arabicPeriod"/>
            </a:pPr>
            <a:r>
              <a:rPr lang="en-US" sz="1800" b="0" i="0" dirty="0">
                <a:solidFill>
                  <a:srgbClr val="273239"/>
                </a:solidFill>
                <a:effectLst/>
                <a:latin typeface="Nunito" pitchFamily="2" charset="0"/>
              </a:rPr>
              <a:t>We iterate over a range of k values, typically from 1 to n (where n is a hyper-parameter you choose).</a:t>
            </a:r>
          </a:p>
          <a:p>
            <a:pPr algn="l" fontAlgn="base">
              <a:buFont typeface="+mj-lt"/>
              <a:buAutoNum type="arabicPeriod" startAt="2"/>
            </a:pPr>
            <a:r>
              <a:rPr lang="en-US" sz="1800" b="0" i="0" dirty="0">
                <a:solidFill>
                  <a:srgbClr val="273239"/>
                </a:solidFill>
                <a:effectLst/>
                <a:latin typeface="Nunito" pitchFamily="2" charset="0"/>
              </a:rPr>
              <a:t>For each k, we calculate the </a:t>
            </a:r>
            <a:r>
              <a:rPr lang="en-US" sz="1800" b="1" i="0" dirty="0">
                <a:solidFill>
                  <a:srgbClr val="273239"/>
                </a:solidFill>
                <a:effectLst/>
                <a:latin typeface="Nunito" pitchFamily="2" charset="0"/>
              </a:rPr>
              <a:t>Within-Cluster Sum of Squares (WCSS)</a:t>
            </a:r>
            <a:r>
              <a:rPr lang="en-US" sz="1800" b="0" i="0" dirty="0">
                <a:solidFill>
                  <a:srgbClr val="273239"/>
                </a:solidFill>
                <a:effectLst/>
                <a:latin typeface="Nunito" pitchFamily="2" charset="0"/>
              </a:rPr>
              <a:t>.</a:t>
            </a:r>
          </a:p>
          <a:p>
            <a:pPr marL="0" indent="0">
              <a:buNone/>
            </a:pPr>
            <a:endParaRPr lang="en-IN" sz="1800" dirty="0"/>
          </a:p>
        </p:txBody>
      </p:sp>
      <p:sp>
        <p:nvSpPr>
          <p:cNvPr id="4" name="Date Placeholder 3">
            <a:extLst>
              <a:ext uri="{FF2B5EF4-FFF2-40B4-BE49-F238E27FC236}">
                <a16:creationId xmlns:a16="http://schemas.microsoft.com/office/drawing/2014/main" id="{380E79E7-11AD-47A1-A6C3-EEEEC6DC9A67}"/>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BEFB872E-E988-4EE3-9FBA-3680587B8194}"/>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4B63471E-12BC-4031-B8B3-5788F667EDCC}"/>
              </a:ext>
            </a:extLst>
          </p:cNvPr>
          <p:cNvSpPr>
            <a:spLocks noGrp="1"/>
          </p:cNvSpPr>
          <p:nvPr>
            <p:ph type="sldNum" sz="quarter" idx="12"/>
          </p:nvPr>
        </p:nvSpPr>
        <p:spPr/>
        <p:txBody>
          <a:bodyPr/>
          <a:lstStyle/>
          <a:p>
            <a:fld id="{BB2CE0DE-867F-455F-B20B-96D381B4AB71}" type="slidenum">
              <a:rPr lang="en-US" smtClean="0"/>
              <a:t>92</a:t>
            </a:fld>
            <a:endParaRPr lang="en-US"/>
          </a:p>
        </p:txBody>
      </p:sp>
      <p:pic>
        <p:nvPicPr>
          <p:cNvPr id="8" name="Picture 7">
            <a:extLst>
              <a:ext uri="{FF2B5EF4-FFF2-40B4-BE49-F238E27FC236}">
                <a16:creationId xmlns:a16="http://schemas.microsoft.com/office/drawing/2014/main" id="{9D526E6A-A69D-4BB9-9711-D935EF15E47A}"/>
              </a:ext>
            </a:extLst>
          </p:cNvPr>
          <p:cNvPicPr>
            <a:picLocks noChangeAspect="1"/>
          </p:cNvPicPr>
          <p:nvPr/>
        </p:nvPicPr>
        <p:blipFill>
          <a:blip r:embed="rId2"/>
          <a:stretch>
            <a:fillRect/>
          </a:stretch>
        </p:blipFill>
        <p:spPr>
          <a:xfrm>
            <a:off x="1760651" y="2590800"/>
            <a:ext cx="4801111" cy="3419541"/>
          </a:xfrm>
          <a:prstGeom prst="rect">
            <a:avLst/>
          </a:prstGeom>
        </p:spPr>
      </p:pic>
    </p:spTree>
    <p:extLst>
      <p:ext uri="{BB962C8B-B14F-4D97-AF65-F5344CB8AC3E}">
        <p14:creationId xmlns:p14="http://schemas.microsoft.com/office/powerpoint/2010/main" val="1700677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95250-0ABF-41D4-BDE6-51C90A2AE0B2}"/>
              </a:ext>
            </a:extLst>
          </p:cNvPr>
          <p:cNvSpPr>
            <a:spLocks noGrp="1"/>
          </p:cNvSpPr>
          <p:nvPr>
            <p:ph type="title"/>
          </p:nvPr>
        </p:nvSpPr>
        <p:spPr/>
        <p:txBody>
          <a:bodyPr/>
          <a:lstStyle/>
          <a:p>
            <a:r>
              <a:rPr lang="en-US" sz="2000" dirty="0"/>
              <a:t>Elbow Method for optimal value of k in </a:t>
            </a:r>
            <a:r>
              <a:rPr lang="en-US" sz="2000" dirty="0" err="1"/>
              <a:t>KMeans</a:t>
            </a:r>
            <a:endParaRPr lang="en-IN" sz="2000" dirty="0"/>
          </a:p>
        </p:txBody>
      </p:sp>
      <p:sp>
        <p:nvSpPr>
          <p:cNvPr id="3" name="Content Placeholder 2">
            <a:extLst>
              <a:ext uri="{FF2B5EF4-FFF2-40B4-BE49-F238E27FC236}">
                <a16:creationId xmlns:a16="http://schemas.microsoft.com/office/drawing/2014/main" id="{C14A445B-28D2-4EBD-810A-120F42450405}"/>
              </a:ext>
            </a:extLst>
          </p:cNvPr>
          <p:cNvSpPr>
            <a:spLocks noGrp="1"/>
          </p:cNvSpPr>
          <p:nvPr>
            <p:ph idx="1"/>
          </p:nvPr>
        </p:nvSpPr>
        <p:spPr/>
        <p:txBody>
          <a:bodyPr/>
          <a:lstStyle/>
          <a:p>
            <a:pPr marL="0" indent="0" algn="just">
              <a:buNone/>
            </a:pPr>
            <a:r>
              <a:rPr lang="en-US" sz="1400" b="0" i="0" dirty="0">
                <a:solidFill>
                  <a:schemeClr val="tx1"/>
                </a:solidFill>
                <a:effectLst/>
                <a:latin typeface="source-serif-pro"/>
              </a:rPr>
              <a:t>In the Elbow Method, we systematically experiment with different numbers of clusters (K) ranging from 1 to 10. </a:t>
            </a:r>
          </a:p>
          <a:p>
            <a:pPr marL="0" indent="0" algn="just">
              <a:buNone/>
            </a:pPr>
            <a:r>
              <a:rPr lang="en-US" sz="1400" b="0" i="0" dirty="0">
                <a:solidFill>
                  <a:schemeClr val="tx1"/>
                </a:solidFill>
                <a:effectLst/>
                <a:latin typeface="source-serif-pro"/>
              </a:rPr>
              <a:t>With each K value, we compute the Within-Cluster Sum of Squares (WCSS). When we plot WCSS against K, the resulting graph resembles an elbow. </a:t>
            </a:r>
          </a:p>
          <a:p>
            <a:pPr marL="0" indent="0" algn="just">
              <a:buNone/>
            </a:pPr>
            <a:r>
              <a:rPr lang="en-US" sz="1400" b="0" i="0" dirty="0">
                <a:solidFill>
                  <a:schemeClr val="tx1"/>
                </a:solidFill>
                <a:effectLst/>
                <a:latin typeface="source-serif-pro"/>
              </a:rPr>
              <a:t>As we increase the number of clusters, the WCSS value begins to decrease. </a:t>
            </a:r>
          </a:p>
          <a:p>
            <a:pPr marL="0" indent="0" algn="just">
              <a:buNone/>
            </a:pPr>
            <a:r>
              <a:rPr lang="en-US" sz="1400" dirty="0">
                <a:solidFill>
                  <a:schemeClr val="tx1"/>
                </a:solidFill>
              </a:rPr>
              <a:t>When we see an elbow shape in the graph — where the curve noticeably bends or sharply decreases/increases — we pick the K value where the elbow gets created. We can call this the elbow point. Beyond the elbow point, increasing the value of ‘K’ does not lead to a significant reduction in WCSS.</a:t>
            </a:r>
            <a:endParaRPr lang="en-IN" sz="1400" dirty="0">
              <a:solidFill>
                <a:schemeClr val="tx1"/>
              </a:solidFill>
            </a:endParaRPr>
          </a:p>
        </p:txBody>
      </p:sp>
      <p:sp>
        <p:nvSpPr>
          <p:cNvPr id="4" name="Date Placeholder 3">
            <a:extLst>
              <a:ext uri="{FF2B5EF4-FFF2-40B4-BE49-F238E27FC236}">
                <a16:creationId xmlns:a16="http://schemas.microsoft.com/office/drawing/2014/main" id="{206E1DD1-99C0-4711-966C-8A5AF76685D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200A43BF-C968-4F95-828D-2DB840768F28}"/>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BA804574-6C53-4D0C-9CB6-9E8204A15F03}"/>
              </a:ext>
            </a:extLst>
          </p:cNvPr>
          <p:cNvSpPr>
            <a:spLocks noGrp="1"/>
          </p:cNvSpPr>
          <p:nvPr>
            <p:ph type="sldNum" sz="quarter" idx="12"/>
          </p:nvPr>
        </p:nvSpPr>
        <p:spPr/>
        <p:txBody>
          <a:bodyPr/>
          <a:lstStyle/>
          <a:p>
            <a:fld id="{BB2CE0DE-867F-455F-B20B-96D381B4AB71}" type="slidenum">
              <a:rPr lang="en-US" smtClean="0"/>
              <a:t>93</a:t>
            </a:fld>
            <a:endParaRPr lang="en-US"/>
          </a:p>
        </p:txBody>
      </p:sp>
      <p:pic>
        <p:nvPicPr>
          <p:cNvPr id="7" name="Picture 6">
            <a:extLst>
              <a:ext uri="{FF2B5EF4-FFF2-40B4-BE49-F238E27FC236}">
                <a16:creationId xmlns:a16="http://schemas.microsoft.com/office/drawing/2014/main" id="{1C6813B1-EAF6-4830-BDA3-74A42F8DD325}"/>
              </a:ext>
            </a:extLst>
          </p:cNvPr>
          <p:cNvPicPr>
            <a:picLocks noChangeAspect="1"/>
          </p:cNvPicPr>
          <p:nvPr/>
        </p:nvPicPr>
        <p:blipFill>
          <a:blip r:embed="rId2"/>
          <a:stretch>
            <a:fillRect/>
          </a:stretch>
        </p:blipFill>
        <p:spPr>
          <a:xfrm>
            <a:off x="2057400" y="3580064"/>
            <a:ext cx="4410075" cy="3277936"/>
          </a:xfrm>
          <a:prstGeom prst="rect">
            <a:avLst/>
          </a:prstGeom>
        </p:spPr>
      </p:pic>
    </p:spTree>
    <p:extLst>
      <p:ext uri="{BB962C8B-B14F-4D97-AF65-F5344CB8AC3E}">
        <p14:creationId xmlns:p14="http://schemas.microsoft.com/office/powerpoint/2010/main" val="1089787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pPr eaLnBrk="1" hangingPunct="1"/>
            <a:r>
              <a:rPr lang="en-US" altLang="en-US" sz="2800" dirty="0"/>
              <a:t>Unit-4</a:t>
            </a:r>
          </a:p>
        </p:txBody>
      </p:sp>
      <p:sp>
        <p:nvSpPr>
          <p:cNvPr id="9219" name="Rectangle 3"/>
          <p:cNvSpPr>
            <a:spLocks noGrp="1" noChangeArrowheads="1"/>
          </p:cNvSpPr>
          <p:nvPr>
            <p:ph type="subTitle" idx="1"/>
          </p:nvPr>
        </p:nvSpPr>
        <p:spPr>
          <a:xfrm>
            <a:off x="914400" y="3200400"/>
            <a:ext cx="7010400" cy="1600200"/>
          </a:xfrm>
        </p:spPr>
        <p:txBody>
          <a:bodyPr/>
          <a:lstStyle/>
          <a:p>
            <a:pPr marL="0" indent="0" algn="just">
              <a:buNone/>
            </a:pPr>
            <a:r>
              <a:rPr lang="en-US" sz="1600" dirty="0"/>
              <a:t>Unit-4: </a:t>
            </a:r>
            <a:r>
              <a:rPr lang="en-US" sz="1600" dirty="0">
                <a:solidFill>
                  <a:schemeClr val="bg1">
                    <a:lumMod val="85000"/>
                  </a:schemeClr>
                </a:solidFill>
              </a:rPr>
              <a:t>Ensemble Techniques And Unsupervised Learning: Combining multiple learners: Model combination schemes, Voting, Ensemble Learning - bagging, boosting, stacking, Unsupervised learning: Introduction to Clustering, K-means clustering,</a:t>
            </a:r>
            <a:r>
              <a:rPr lang="en-US" sz="1600" dirty="0"/>
              <a:t> Dimensionality reduction-Principal Component Analysis </a:t>
            </a:r>
            <a:endParaRPr lang="en-US" sz="2400" b="0" i="0" dirty="0">
              <a:solidFill>
                <a:srgbClr val="262626"/>
              </a:solidFill>
              <a:effectLst/>
              <a:latin typeface="Inter"/>
            </a:endParaRPr>
          </a:p>
        </p:txBody>
      </p:sp>
      <p:sp>
        <p:nvSpPr>
          <p:cNvPr id="2" name="Date Placeholder 1"/>
          <p:cNvSpPr>
            <a:spLocks noGrp="1"/>
          </p:cNvSpPr>
          <p:nvPr>
            <p:ph type="dt" sz="half" idx="10"/>
          </p:nvPr>
        </p:nvSpPr>
        <p:spPr/>
        <p:txBody>
          <a:bodyPr/>
          <a:lstStyle/>
          <a:p>
            <a:fld id="{A42F8E2F-2832-47F3-83A1-0ED57946C6CF}" type="datetime3">
              <a:rPr lang="en-US" smtClean="0"/>
              <a:t>3 May 2025</a:t>
            </a:fld>
            <a:endParaRPr lang="en-US"/>
          </a:p>
        </p:txBody>
      </p:sp>
      <p:sp>
        <p:nvSpPr>
          <p:cNvPr id="3" name="Slide Number Placeholder 2"/>
          <p:cNvSpPr>
            <a:spLocks noGrp="1"/>
          </p:cNvSpPr>
          <p:nvPr>
            <p:ph type="sldNum" sz="quarter" idx="12"/>
          </p:nvPr>
        </p:nvSpPr>
        <p:spPr/>
        <p:txBody>
          <a:bodyPr/>
          <a:lstStyle/>
          <a:p>
            <a:fld id="{5DCC653A-8BE1-4A16-A754-27859D86C4A9}" type="slidenum">
              <a:rPr lang="en-US" smtClean="0"/>
              <a:t>94</a:t>
            </a:fld>
            <a:endParaRPr lang="en-US"/>
          </a:p>
        </p:txBody>
      </p:sp>
      <p:sp>
        <p:nvSpPr>
          <p:cNvPr id="4" name="Footer Placeholder 3"/>
          <p:cNvSpPr>
            <a:spLocks noGrp="1"/>
          </p:cNvSpPr>
          <p:nvPr>
            <p:ph type="ftr" sz="quarter" idx="11"/>
          </p:nvPr>
        </p:nvSpPr>
        <p:spPr/>
        <p:txBody>
          <a:bodyPr/>
          <a:lstStyle/>
          <a:p>
            <a:r>
              <a:rPr lang="en-US"/>
              <a:t>BMSCE</a:t>
            </a:r>
          </a:p>
        </p:txBody>
      </p:sp>
    </p:spTree>
    <p:extLst>
      <p:ext uri="{BB962C8B-B14F-4D97-AF65-F5344CB8AC3E}">
        <p14:creationId xmlns:p14="http://schemas.microsoft.com/office/powerpoint/2010/main" val="6881545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3B0E-2BFE-33E6-27DF-55A0FE8BEF5A}"/>
              </a:ext>
            </a:extLst>
          </p:cNvPr>
          <p:cNvSpPr>
            <a:spLocks noGrp="1"/>
          </p:cNvSpPr>
          <p:nvPr>
            <p:ph type="title"/>
          </p:nvPr>
        </p:nvSpPr>
        <p:spPr/>
        <p:txBody>
          <a:bodyPr/>
          <a:lstStyle/>
          <a:p>
            <a:r>
              <a:rPr lang="en-US" b="1" dirty="0">
                <a:solidFill>
                  <a:srgbClr val="C00000"/>
                </a:solidFill>
                <a:latin typeface="Open Sans" panose="020B0606030504020204" pitchFamily="34" charset="0"/>
              </a:rPr>
              <a:t>Machine Learning –Bottlenecks </a:t>
            </a:r>
            <a:endParaRPr lang="en-IN" b="1" dirty="0">
              <a:solidFill>
                <a:srgbClr val="C00000"/>
              </a:solidFill>
              <a:latin typeface="Open Sans" panose="020B0606030504020204" pitchFamily="34" charset="0"/>
            </a:endParaRPr>
          </a:p>
        </p:txBody>
      </p:sp>
      <p:sp>
        <p:nvSpPr>
          <p:cNvPr id="3" name="Content Placeholder 2">
            <a:extLst>
              <a:ext uri="{FF2B5EF4-FFF2-40B4-BE49-F238E27FC236}">
                <a16:creationId xmlns:a16="http://schemas.microsoft.com/office/drawing/2014/main" id="{F6DEF6EE-3A37-DD32-E5F3-0E388DE8E60A}"/>
              </a:ext>
            </a:extLst>
          </p:cNvPr>
          <p:cNvSpPr>
            <a:spLocks noGrp="1"/>
          </p:cNvSpPr>
          <p:nvPr>
            <p:ph idx="1"/>
          </p:nvPr>
        </p:nvSpPr>
        <p:spPr/>
        <p:txBody>
          <a:bodyPr/>
          <a:lstStyle/>
          <a:p>
            <a:r>
              <a:rPr lang="en-US" sz="2000" b="0" i="0" dirty="0">
                <a:effectLst/>
              </a:rPr>
              <a:t>With the availability of high-performance CPUs and GPUs, it is pretty much possible to solve every regression, classification, clustering, and other related problems using machine learning and deep learning models. </a:t>
            </a:r>
          </a:p>
          <a:p>
            <a:r>
              <a:rPr lang="en-US" sz="2000" b="0" i="0" dirty="0">
                <a:effectLst/>
              </a:rPr>
              <a:t>However, there are still various portions that cause performance bottlenecks while developing such models. </a:t>
            </a:r>
          </a:p>
          <a:p>
            <a:r>
              <a:rPr lang="en-US" sz="2000" b="0" i="0" dirty="0">
                <a:effectLst/>
              </a:rPr>
              <a:t>A large number of features in the dataset are one of the major factors that affect both the training time as well as the accuracy of machine learning models</a:t>
            </a:r>
            <a:r>
              <a:rPr lang="en-US" sz="2000" b="0" i="0" dirty="0">
                <a:solidFill>
                  <a:srgbClr val="111111"/>
                </a:solidFill>
                <a:effectLst/>
                <a:latin typeface="Inter"/>
              </a:rPr>
              <a:t>.</a:t>
            </a:r>
            <a:endParaRPr lang="en-IN" sz="2000" dirty="0">
              <a:latin typeface="Inter"/>
            </a:endParaRPr>
          </a:p>
        </p:txBody>
      </p:sp>
    </p:spTree>
    <p:extLst>
      <p:ext uri="{BB962C8B-B14F-4D97-AF65-F5344CB8AC3E}">
        <p14:creationId xmlns:p14="http://schemas.microsoft.com/office/powerpoint/2010/main" val="4080275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1D5A-BD9E-357A-4D2D-2090989E25D5}"/>
              </a:ext>
            </a:extLst>
          </p:cNvPr>
          <p:cNvSpPr>
            <a:spLocks noGrp="1"/>
          </p:cNvSpPr>
          <p:nvPr>
            <p:ph type="title"/>
          </p:nvPr>
        </p:nvSpPr>
        <p:spPr/>
        <p:txBody>
          <a:bodyPr/>
          <a:lstStyle/>
          <a:p>
            <a:r>
              <a:rPr lang="en-IN" b="1" i="0" dirty="0">
                <a:solidFill>
                  <a:srgbClr val="C00000"/>
                </a:solidFill>
                <a:effectLst/>
                <a:latin typeface="Open Sans" panose="020B0606030504020204" pitchFamily="34" charset="0"/>
              </a:rPr>
              <a:t>The Curse of Dimensionality</a:t>
            </a:r>
            <a:endParaRPr lang="en-IN" dirty="0"/>
          </a:p>
        </p:txBody>
      </p:sp>
      <p:sp>
        <p:nvSpPr>
          <p:cNvPr id="3" name="Content Placeholder 2">
            <a:extLst>
              <a:ext uri="{FF2B5EF4-FFF2-40B4-BE49-F238E27FC236}">
                <a16:creationId xmlns:a16="http://schemas.microsoft.com/office/drawing/2014/main" id="{99F5680E-EE76-C43E-308B-D26533B7F44A}"/>
              </a:ext>
            </a:extLst>
          </p:cNvPr>
          <p:cNvSpPr>
            <a:spLocks noGrp="1"/>
          </p:cNvSpPr>
          <p:nvPr>
            <p:ph idx="1"/>
          </p:nvPr>
        </p:nvSpPr>
        <p:spPr/>
        <p:txBody>
          <a:bodyPr/>
          <a:lstStyle/>
          <a:p>
            <a:pPr algn="just"/>
            <a:r>
              <a:rPr lang="en-US" sz="2400" b="0" i="0" dirty="0">
                <a:effectLst/>
              </a:rPr>
              <a:t>In machine learning, “dimensionality” simply refers to the number of features (i.e. input variables) in your dataset.</a:t>
            </a:r>
          </a:p>
          <a:p>
            <a:pPr algn="just"/>
            <a:r>
              <a:rPr lang="en-US" sz="2400" b="0" i="0" dirty="0">
                <a:effectLst/>
              </a:rPr>
              <a:t>While the performance of any machine learning model increases if we add additional features/dimensions, at some point a further insertion leads to performance degradation that is when the number of features is very large commensurate with the number of observations in your dataset, several linear algorithms strive hard to train efficient models. This is called the “</a:t>
            </a:r>
            <a:r>
              <a:rPr lang="en-US" sz="2400" b="1" i="0" dirty="0">
                <a:effectLst/>
              </a:rPr>
              <a:t>Curse of Dimensionality”.</a:t>
            </a:r>
            <a:endParaRPr lang="en-IN" sz="2400" dirty="0"/>
          </a:p>
        </p:txBody>
      </p:sp>
    </p:spTree>
    <p:extLst>
      <p:ext uri="{BB962C8B-B14F-4D97-AF65-F5344CB8AC3E}">
        <p14:creationId xmlns:p14="http://schemas.microsoft.com/office/powerpoint/2010/main" val="105068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D0254-723F-CC45-8264-12CA88D2E439}"/>
              </a:ext>
            </a:extLst>
          </p:cNvPr>
          <p:cNvSpPr>
            <a:spLocks noGrp="1"/>
          </p:cNvSpPr>
          <p:nvPr>
            <p:ph type="title"/>
          </p:nvPr>
        </p:nvSpPr>
        <p:spPr/>
        <p:txBody>
          <a:bodyPr/>
          <a:lstStyle/>
          <a:p>
            <a:r>
              <a:rPr lang="en-IN" b="1" dirty="0">
                <a:solidFill>
                  <a:srgbClr val="C00000"/>
                </a:solidFill>
                <a:latin typeface="Open Sans" panose="020B0606030504020204" pitchFamily="34" charset="0"/>
              </a:rPr>
              <a:t>Dimensionality</a:t>
            </a:r>
            <a:r>
              <a:rPr lang="en-IN" b="0" i="0" dirty="0">
                <a:solidFill>
                  <a:srgbClr val="FF0000"/>
                </a:solidFill>
                <a:effectLst/>
                <a:latin typeface="Inter"/>
              </a:rPr>
              <a:t> </a:t>
            </a:r>
            <a:r>
              <a:rPr lang="en-IN" b="1" dirty="0">
                <a:solidFill>
                  <a:srgbClr val="C00000"/>
                </a:solidFill>
                <a:latin typeface="Open Sans" panose="020B0606030504020204" pitchFamily="34" charset="0"/>
              </a:rPr>
              <a:t>Reduction</a:t>
            </a:r>
          </a:p>
        </p:txBody>
      </p:sp>
      <p:sp>
        <p:nvSpPr>
          <p:cNvPr id="3" name="Content Placeholder 2">
            <a:extLst>
              <a:ext uri="{FF2B5EF4-FFF2-40B4-BE49-F238E27FC236}">
                <a16:creationId xmlns:a16="http://schemas.microsoft.com/office/drawing/2014/main" id="{EEB47407-34D7-E90D-D695-33D25CBCD80C}"/>
              </a:ext>
            </a:extLst>
          </p:cNvPr>
          <p:cNvSpPr>
            <a:spLocks noGrp="1"/>
          </p:cNvSpPr>
          <p:nvPr>
            <p:ph idx="1"/>
          </p:nvPr>
        </p:nvSpPr>
        <p:spPr>
          <a:xfrm>
            <a:off x="628650" y="2226469"/>
            <a:ext cx="7886700" cy="994172"/>
          </a:xfrm>
        </p:spPr>
        <p:txBody>
          <a:bodyPr/>
          <a:lstStyle/>
          <a:p>
            <a:r>
              <a:rPr lang="en-US" sz="2400" dirty="0"/>
              <a:t>Dimensionality Reduction is simply reducing the number of features (columns) while retaining maximum information</a:t>
            </a:r>
            <a:endParaRPr lang="en-IN" sz="2400" dirty="0"/>
          </a:p>
          <a:p>
            <a:endParaRPr lang="en-IN" dirty="0"/>
          </a:p>
        </p:txBody>
      </p:sp>
    </p:spTree>
    <p:extLst>
      <p:ext uri="{BB962C8B-B14F-4D97-AF65-F5344CB8AC3E}">
        <p14:creationId xmlns:p14="http://schemas.microsoft.com/office/powerpoint/2010/main" val="38434134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7911-F6FC-48DD-74DA-A69BEC23D672}"/>
              </a:ext>
            </a:extLst>
          </p:cNvPr>
          <p:cNvSpPr>
            <a:spLocks noGrp="1"/>
          </p:cNvSpPr>
          <p:nvPr>
            <p:ph type="title"/>
          </p:nvPr>
        </p:nvSpPr>
        <p:spPr/>
        <p:txBody>
          <a:bodyPr/>
          <a:lstStyle/>
          <a:p>
            <a:r>
              <a:rPr lang="en-IN" b="1" dirty="0">
                <a:solidFill>
                  <a:srgbClr val="C00000"/>
                </a:solidFill>
                <a:latin typeface="Open Sans" panose="020B0606030504020204" pitchFamily="34" charset="0"/>
              </a:rPr>
              <a:t>Dimensionality Reduction</a:t>
            </a:r>
            <a:endParaRPr lang="en-IN" dirty="0"/>
          </a:p>
        </p:txBody>
      </p:sp>
      <p:sp>
        <p:nvSpPr>
          <p:cNvPr id="3" name="Content Placeholder 2">
            <a:extLst>
              <a:ext uri="{FF2B5EF4-FFF2-40B4-BE49-F238E27FC236}">
                <a16:creationId xmlns:a16="http://schemas.microsoft.com/office/drawing/2014/main" id="{8E560C98-D3DE-A692-7E15-417204CA0E04}"/>
              </a:ext>
            </a:extLst>
          </p:cNvPr>
          <p:cNvSpPr>
            <a:spLocks noGrp="1"/>
          </p:cNvSpPr>
          <p:nvPr>
            <p:ph idx="1"/>
          </p:nvPr>
        </p:nvSpPr>
        <p:spPr>
          <a:xfrm>
            <a:off x="628650" y="1905214"/>
            <a:ext cx="7886700" cy="3584759"/>
          </a:xfrm>
        </p:spPr>
        <p:txBody>
          <a:bodyPr>
            <a:normAutofit fontScale="70000" lnSpcReduction="20000"/>
          </a:bodyPr>
          <a:lstStyle/>
          <a:p>
            <a:pPr>
              <a:lnSpc>
                <a:spcPts val="2025"/>
              </a:lnSpc>
              <a:spcAft>
                <a:spcPts val="563"/>
              </a:spcAft>
              <a:buFont typeface="Arial" panose="020B0604020202020204" pitchFamily="34" charset="0"/>
              <a:buChar char="•"/>
            </a:pPr>
            <a:r>
              <a:rPr lang="en-US" b="0" i="0" dirty="0">
                <a:effectLst/>
              </a:rPr>
              <a:t>Dimensionality Reduction helps in data compression, and hence reduced storage space.</a:t>
            </a:r>
          </a:p>
          <a:p>
            <a:pPr>
              <a:lnSpc>
                <a:spcPts val="2025"/>
              </a:lnSpc>
              <a:spcAft>
                <a:spcPts val="563"/>
              </a:spcAft>
              <a:buFont typeface="Arial" panose="020B0604020202020204" pitchFamily="34" charset="0"/>
              <a:buChar char="•"/>
            </a:pPr>
            <a:r>
              <a:rPr lang="en-US" b="0" i="0" dirty="0">
                <a:effectLst/>
              </a:rPr>
              <a:t>It reduces computation time.</a:t>
            </a:r>
          </a:p>
          <a:p>
            <a:pPr>
              <a:lnSpc>
                <a:spcPts val="2025"/>
              </a:lnSpc>
              <a:spcAft>
                <a:spcPts val="563"/>
              </a:spcAft>
              <a:buFont typeface="Arial" panose="020B0604020202020204" pitchFamily="34" charset="0"/>
              <a:buChar char="•"/>
            </a:pPr>
            <a:r>
              <a:rPr lang="en-US" b="0" i="0" dirty="0">
                <a:effectLst/>
              </a:rPr>
              <a:t>It also helps remove redundant features, if any.</a:t>
            </a:r>
          </a:p>
          <a:p>
            <a:pPr>
              <a:lnSpc>
                <a:spcPts val="2025"/>
              </a:lnSpc>
              <a:spcAft>
                <a:spcPts val="563"/>
              </a:spcAft>
              <a:buFont typeface="Arial" panose="020B0604020202020204" pitchFamily="34" charset="0"/>
              <a:buChar char="•"/>
            </a:pPr>
            <a:r>
              <a:rPr lang="en-US" b="0" i="0" dirty="0">
                <a:effectLst/>
              </a:rPr>
              <a:t>Removes Correlated Features.</a:t>
            </a:r>
          </a:p>
          <a:p>
            <a:pPr>
              <a:lnSpc>
                <a:spcPts val="2025"/>
              </a:lnSpc>
              <a:spcAft>
                <a:spcPts val="563"/>
              </a:spcAft>
              <a:buFont typeface="Arial" panose="020B0604020202020204" pitchFamily="34" charset="0"/>
              <a:buChar char="•"/>
            </a:pPr>
            <a:r>
              <a:rPr lang="en-US" b="0" i="0" dirty="0">
                <a:effectLst/>
              </a:rPr>
              <a:t>Reducing the dimensions of data to 2D or 3D may allow us to plot and visualize it precisely. You can then observe patterns more clearly.</a:t>
            </a:r>
          </a:p>
          <a:p>
            <a:pPr>
              <a:lnSpc>
                <a:spcPts val="2025"/>
              </a:lnSpc>
              <a:spcAft>
                <a:spcPts val="563"/>
              </a:spcAft>
              <a:buFont typeface="Arial" panose="020B0604020202020204" pitchFamily="34" charset="0"/>
              <a:buChar char="•"/>
            </a:pPr>
            <a:r>
              <a:rPr lang="en-US" b="0" i="0" dirty="0">
                <a:effectLst/>
              </a:rPr>
              <a:t>It is helpful in noise removal also and as a result of that, we can improve the performance of models.</a:t>
            </a:r>
          </a:p>
          <a:p>
            <a:endParaRPr lang="en-IN" dirty="0"/>
          </a:p>
        </p:txBody>
      </p:sp>
    </p:spTree>
    <p:extLst>
      <p:ext uri="{BB962C8B-B14F-4D97-AF65-F5344CB8AC3E}">
        <p14:creationId xmlns:p14="http://schemas.microsoft.com/office/powerpoint/2010/main" val="1596565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B301-F7A4-4770-BF4D-BBF894476014}"/>
              </a:ext>
            </a:extLst>
          </p:cNvPr>
          <p:cNvSpPr>
            <a:spLocks noGrp="1"/>
          </p:cNvSpPr>
          <p:nvPr>
            <p:ph type="title"/>
          </p:nvPr>
        </p:nvSpPr>
        <p:spPr/>
        <p:txBody>
          <a:bodyPr/>
          <a:lstStyle/>
          <a:p>
            <a:r>
              <a:rPr lang="en-US" dirty="0"/>
              <a:t>What is Dimensionality Reduction?</a:t>
            </a:r>
            <a:endParaRPr lang="en-IN" dirty="0"/>
          </a:p>
        </p:txBody>
      </p:sp>
      <p:sp>
        <p:nvSpPr>
          <p:cNvPr id="3" name="Content Placeholder 2">
            <a:extLst>
              <a:ext uri="{FF2B5EF4-FFF2-40B4-BE49-F238E27FC236}">
                <a16:creationId xmlns:a16="http://schemas.microsoft.com/office/drawing/2014/main" id="{A8010A2E-9969-43A4-B69B-A0EC13D91FDD}"/>
              </a:ext>
            </a:extLst>
          </p:cNvPr>
          <p:cNvSpPr>
            <a:spLocks noGrp="1"/>
          </p:cNvSpPr>
          <p:nvPr>
            <p:ph idx="1"/>
          </p:nvPr>
        </p:nvSpPr>
        <p:spPr/>
        <p:txBody>
          <a:bodyPr/>
          <a:lstStyle/>
          <a:p>
            <a:pPr algn="just"/>
            <a:r>
              <a:rPr lang="en-US" sz="1600" b="0" i="0" dirty="0">
                <a:solidFill>
                  <a:srgbClr val="374151"/>
                </a:solidFill>
                <a:effectLst/>
                <a:latin typeface="Inter"/>
              </a:rPr>
              <a:t>Dimensionality reduction is a key technique in data analysis and machine learning, designed to reduce the number of input variables or features in a dataset while preserving the most relevant information. In real-world datasets, the presence of numerous variables can increase complexity, make models prone to overfitting, and reduce interpretability.</a:t>
            </a:r>
          </a:p>
          <a:p>
            <a:pPr algn="just"/>
            <a:r>
              <a:rPr lang="en-US" sz="1600" b="0" i="0" dirty="0">
                <a:solidFill>
                  <a:srgbClr val="374151"/>
                </a:solidFill>
                <a:effectLst/>
                <a:latin typeface="Inter"/>
              </a:rPr>
              <a:t>Dimensionality reduction techniques tackle these challenges through the creation of new variables or projections that capture the data’s essential characteristics. The objective is to retain the underlying structure, patterns, and relationships within the data while working with fewer dimensions.</a:t>
            </a:r>
          </a:p>
          <a:p>
            <a:pPr algn="just"/>
            <a:r>
              <a:rPr lang="en-US" sz="1600" b="0" i="0" dirty="0">
                <a:solidFill>
                  <a:srgbClr val="374151"/>
                </a:solidFill>
                <a:effectLst/>
                <a:latin typeface="Inter"/>
              </a:rPr>
              <a:t>By reducing dimensionality, the data becomes easier to visualize, explore, and analyze, leading to faster computations, improved model performance, and clearer insights into the underlying factors driving the data.</a:t>
            </a:r>
          </a:p>
          <a:p>
            <a:pPr marL="0" indent="0" algn="just">
              <a:buNone/>
            </a:pPr>
            <a:endParaRPr lang="en-IN" sz="1600" dirty="0"/>
          </a:p>
        </p:txBody>
      </p:sp>
      <p:sp>
        <p:nvSpPr>
          <p:cNvPr id="4" name="Date Placeholder 3">
            <a:extLst>
              <a:ext uri="{FF2B5EF4-FFF2-40B4-BE49-F238E27FC236}">
                <a16:creationId xmlns:a16="http://schemas.microsoft.com/office/drawing/2014/main" id="{42CC41D9-A6B1-4CAF-9102-08A05118A335}"/>
              </a:ext>
            </a:extLst>
          </p:cNvPr>
          <p:cNvSpPr>
            <a:spLocks noGrp="1"/>
          </p:cNvSpPr>
          <p:nvPr>
            <p:ph type="dt" sz="half" idx="10"/>
          </p:nvPr>
        </p:nvSpPr>
        <p:spPr/>
        <p:txBody>
          <a:bodyPr/>
          <a:lstStyle/>
          <a:p>
            <a:fld id="{59A993AC-6FC6-4FD7-BA84-6FD82A41DCAC}" type="datetime3">
              <a:rPr lang="en-US" smtClean="0"/>
              <a:t>3 May 2025</a:t>
            </a:fld>
            <a:endParaRPr lang="en-US"/>
          </a:p>
        </p:txBody>
      </p:sp>
      <p:sp>
        <p:nvSpPr>
          <p:cNvPr id="5" name="Footer Placeholder 4">
            <a:extLst>
              <a:ext uri="{FF2B5EF4-FFF2-40B4-BE49-F238E27FC236}">
                <a16:creationId xmlns:a16="http://schemas.microsoft.com/office/drawing/2014/main" id="{9E0F77F9-F5D6-41EB-87B5-F83ACA7F661D}"/>
              </a:ext>
            </a:extLst>
          </p:cNvPr>
          <p:cNvSpPr>
            <a:spLocks noGrp="1"/>
          </p:cNvSpPr>
          <p:nvPr>
            <p:ph type="ftr" sz="quarter" idx="11"/>
          </p:nvPr>
        </p:nvSpPr>
        <p:spPr/>
        <p:txBody>
          <a:bodyPr/>
          <a:lstStyle/>
          <a:p>
            <a:r>
              <a:rPr lang="en-US"/>
              <a:t>BMSCE</a:t>
            </a:r>
          </a:p>
        </p:txBody>
      </p:sp>
      <p:sp>
        <p:nvSpPr>
          <p:cNvPr id="6" name="Slide Number Placeholder 5">
            <a:extLst>
              <a:ext uri="{FF2B5EF4-FFF2-40B4-BE49-F238E27FC236}">
                <a16:creationId xmlns:a16="http://schemas.microsoft.com/office/drawing/2014/main" id="{12A7C3DC-0F3F-46CE-8A53-3ECBADC47D35}"/>
              </a:ext>
            </a:extLst>
          </p:cNvPr>
          <p:cNvSpPr>
            <a:spLocks noGrp="1"/>
          </p:cNvSpPr>
          <p:nvPr>
            <p:ph type="sldNum" sz="quarter" idx="12"/>
          </p:nvPr>
        </p:nvSpPr>
        <p:spPr/>
        <p:txBody>
          <a:bodyPr/>
          <a:lstStyle/>
          <a:p>
            <a:fld id="{BB2CE0DE-867F-455F-B20B-96D381B4AB71}" type="slidenum">
              <a:rPr lang="en-US" smtClean="0"/>
              <a:t>99</a:t>
            </a:fld>
            <a:endParaRPr lang="en-US"/>
          </a:p>
        </p:txBody>
      </p:sp>
      <p:pic>
        <p:nvPicPr>
          <p:cNvPr id="7" name="Picture 6">
            <a:extLst>
              <a:ext uri="{FF2B5EF4-FFF2-40B4-BE49-F238E27FC236}">
                <a16:creationId xmlns:a16="http://schemas.microsoft.com/office/drawing/2014/main" id="{492229B0-DE01-4E7A-BC77-B942D6D03350}"/>
              </a:ext>
            </a:extLst>
          </p:cNvPr>
          <p:cNvPicPr>
            <a:picLocks noChangeAspect="1"/>
          </p:cNvPicPr>
          <p:nvPr/>
        </p:nvPicPr>
        <p:blipFill>
          <a:blip r:embed="rId2"/>
          <a:stretch>
            <a:fillRect/>
          </a:stretch>
        </p:blipFill>
        <p:spPr>
          <a:xfrm>
            <a:off x="1600200" y="4357248"/>
            <a:ext cx="5483225" cy="2009305"/>
          </a:xfrm>
          <a:prstGeom prst="rect">
            <a:avLst/>
          </a:prstGeom>
        </p:spPr>
      </p:pic>
    </p:spTree>
    <p:extLst>
      <p:ext uri="{BB962C8B-B14F-4D97-AF65-F5344CB8AC3E}">
        <p14:creationId xmlns:p14="http://schemas.microsoft.com/office/powerpoint/2010/main" val="167857350"/>
      </p:ext>
    </p:extLst>
  </p:cSld>
  <p:clrMapOvr>
    <a:masterClrMapping/>
  </p:clrMapOvr>
</p:sld>
</file>

<file path=ppt/theme/theme1.xml><?xml version="1.0" encoding="utf-8"?>
<a:theme xmlns:a="http://schemas.openxmlformats.org/drawingml/2006/main" name="Theme1">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5050</TotalTime>
  <Words>5673</Words>
  <Application>Microsoft Office PowerPoint</Application>
  <PresentationFormat>On-screen Show (4:3)</PresentationFormat>
  <Paragraphs>793</Paragraphs>
  <Slides>143</Slides>
  <Notes>12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143</vt:i4>
      </vt:variant>
    </vt:vector>
  </HeadingPairs>
  <TitlesOfParts>
    <vt:vector size="160" baseType="lpstr">
      <vt:lpstr>Arial</vt:lpstr>
      <vt:lpstr>Arimo</vt:lpstr>
      <vt:lpstr>Calibri</vt:lpstr>
      <vt:lpstr>Georgia</vt:lpstr>
      <vt:lpstr>Google Sans</vt:lpstr>
      <vt:lpstr>IBM Plex Sans</vt:lpstr>
      <vt:lpstr>Inter</vt:lpstr>
      <vt:lpstr>Nunito</vt:lpstr>
      <vt:lpstr>Open Sans</vt:lpstr>
      <vt:lpstr>Roboto</vt:lpstr>
      <vt:lpstr>Roboto Condensed</vt:lpstr>
      <vt:lpstr>sohne</vt:lpstr>
      <vt:lpstr>source-serif-pro</vt:lpstr>
      <vt:lpstr>Times New Roman</vt:lpstr>
      <vt:lpstr>Verdana</vt:lpstr>
      <vt:lpstr>Wingdings</vt:lpstr>
      <vt:lpstr>Theme1</vt:lpstr>
      <vt:lpstr>Machine Learning 23CS6PCMAL</vt:lpstr>
      <vt:lpstr>Unit-4</vt:lpstr>
      <vt:lpstr>What Is Ensemble Learning? </vt:lpstr>
      <vt:lpstr>What Is Ensemble Learning? </vt:lpstr>
      <vt:lpstr>Ensemble Learning</vt:lpstr>
      <vt:lpstr>    Types of Ensemble Learning Methods</vt:lpstr>
      <vt:lpstr>    Types of Ensemble Learning Methods</vt:lpstr>
      <vt:lpstr>    Types of Ensemble Learning Methods</vt:lpstr>
      <vt:lpstr>Voting</vt:lpstr>
      <vt:lpstr>Hard Voting</vt:lpstr>
      <vt:lpstr>Hard Voting</vt:lpstr>
      <vt:lpstr>Soft Voting</vt:lpstr>
      <vt:lpstr>Soft Voting</vt:lpstr>
      <vt:lpstr>Types of Ensemble learning techniques</vt:lpstr>
      <vt:lpstr>Bagging (Bootstrap Aggregating)</vt:lpstr>
      <vt:lpstr>Bagging (Bootstrap Aggregating)</vt:lpstr>
      <vt:lpstr>Bagging (Bootstrap Aggregating)</vt:lpstr>
      <vt:lpstr>Boosting</vt:lpstr>
      <vt:lpstr>Boosting</vt:lpstr>
      <vt:lpstr>Boosting</vt:lpstr>
      <vt:lpstr>Stacking</vt:lpstr>
      <vt:lpstr>Stacking</vt:lpstr>
      <vt:lpstr>Stacking</vt:lpstr>
      <vt:lpstr>Random Forest</vt:lpstr>
      <vt:lpstr>Random Forest Model</vt:lpstr>
      <vt:lpstr>Random Forest Algorithm </vt:lpstr>
      <vt:lpstr>Random Forest </vt:lpstr>
      <vt:lpstr>AdaBoost Algorithm</vt:lpstr>
      <vt:lpstr>How does AdaBoost Work ? </vt:lpstr>
      <vt:lpstr>Working of AdaBoost Algorithm </vt:lpstr>
      <vt:lpstr>AdaBoost Algorithm</vt:lpstr>
      <vt:lpstr>AdaBoost Algorithm</vt:lpstr>
      <vt:lpstr>AdaBoost Algorithm (Contd…)</vt:lpstr>
      <vt:lpstr>Question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Unit-4</vt:lpstr>
      <vt:lpstr>Unsupervised Learning</vt:lpstr>
      <vt:lpstr>Unsupervised Learning</vt:lpstr>
      <vt:lpstr>Unsupervised Learning</vt:lpstr>
      <vt:lpstr>Unsupervised Learning</vt:lpstr>
      <vt:lpstr>Example of Clustering </vt:lpstr>
      <vt:lpstr>Introduction to Clustering</vt:lpstr>
      <vt:lpstr>Illustration for Clustering</vt:lpstr>
      <vt:lpstr>K-Means Clustering Algorithm</vt:lpstr>
      <vt:lpstr>K-Means Clustering Algorithm</vt:lpstr>
      <vt:lpstr>Problem</vt:lpstr>
      <vt:lpstr>Problem</vt:lpstr>
      <vt:lpstr>Solution</vt:lpstr>
      <vt:lpstr>Solution </vt:lpstr>
      <vt:lpstr>Problem</vt:lpstr>
      <vt:lpstr>Solution</vt:lpstr>
      <vt:lpstr>Solution</vt:lpstr>
      <vt:lpstr>Solution</vt:lpstr>
      <vt:lpstr>Solution</vt:lpstr>
      <vt:lpstr>Problem</vt:lpstr>
      <vt:lpstr>Elbow Method for optimal value of k in KMeans</vt:lpstr>
      <vt:lpstr>Elbow Method for optimal value of k in KMeans</vt:lpstr>
      <vt:lpstr>Elbow Method for optimal value of k in KMeans</vt:lpstr>
      <vt:lpstr>Unit-4</vt:lpstr>
      <vt:lpstr>Machine Learning –Bottlenecks </vt:lpstr>
      <vt:lpstr>The Curse of Dimensionality</vt:lpstr>
      <vt:lpstr>Dimensionality Reduction</vt:lpstr>
      <vt:lpstr>Dimensionality Reduction</vt:lpstr>
      <vt:lpstr>What is Dimensionality Reduction?</vt:lpstr>
      <vt:lpstr>Dimensionality Reduction Techniques</vt:lpstr>
      <vt:lpstr>What is Principal Component Analysis (PCA) ?</vt:lpstr>
      <vt:lpstr>What is Principal Component ?</vt:lpstr>
      <vt:lpstr> Principal Component Analysis (PCA)</vt:lpstr>
      <vt:lpstr>PowerPoint Presentation</vt:lpstr>
      <vt:lpstr>PowerPoint Presentation</vt:lpstr>
      <vt:lpstr>PowerPoint Presentation</vt:lpstr>
      <vt:lpstr>Variance of Single Feature</vt:lpstr>
      <vt:lpstr>Variance</vt:lpstr>
      <vt:lpstr>PowerPoint Presentation</vt:lpstr>
      <vt:lpstr>Projecting 2D data into new axis by mapping original data into 1D. Axis1 capture the relationship of the features better</vt:lpstr>
      <vt:lpstr>The below graph explains the variance of each Principal components </vt:lpstr>
      <vt:lpstr>PCA using Covariance Matrix</vt:lpstr>
      <vt:lpstr>PowerPoint Presentation</vt:lpstr>
      <vt:lpstr>Covariance value and interpretation</vt:lpstr>
      <vt:lpstr>Steps for PCA</vt:lpstr>
      <vt:lpstr>Steps for PCA</vt:lpstr>
      <vt:lpstr>PowerPoint Presentation</vt:lpstr>
      <vt:lpstr>PowerPoint Presentation</vt:lpstr>
      <vt:lpstr>PowerPoint Presentation</vt:lpstr>
      <vt:lpstr>PowerPoint Presentation</vt:lpstr>
      <vt:lpstr>Calculate eigen 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involved in PCA</vt:lpstr>
      <vt:lpstr>Problem</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vt:lpstr>
    </vt:vector>
  </TitlesOfParts>
  <Company>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dc:creator>
  <cp:lastModifiedBy>BMSCECSE</cp:lastModifiedBy>
  <cp:revision>580</cp:revision>
  <cp:lastPrinted>2014-08-07T03:39:40Z</cp:lastPrinted>
  <dcterms:created xsi:type="dcterms:W3CDTF">2014-08-06T04:28:49Z</dcterms:created>
  <dcterms:modified xsi:type="dcterms:W3CDTF">2025-05-03T07:27:34Z</dcterms:modified>
</cp:coreProperties>
</file>